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61" r:id="rId5"/>
    <p:sldId id="262" r:id="rId6"/>
    <p:sldId id="263" r:id="rId7"/>
    <p:sldId id="267" r:id="rId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96F7D-C1E2-4635-A823-5A01951B099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390574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96F7D-C1E2-4635-A823-5A01951B099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338016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96F7D-C1E2-4635-A823-5A01951B099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32545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96F7D-C1E2-4635-A823-5A01951B099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361172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96F7D-C1E2-4635-A823-5A01951B099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285715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96F7D-C1E2-4635-A823-5A01951B0995}"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9213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96F7D-C1E2-4635-A823-5A01951B0995}" type="datetimeFigureOut">
              <a:rPr lang="en-US" smtClean="0"/>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225901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96F7D-C1E2-4635-A823-5A01951B0995}"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185633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96F7D-C1E2-4635-A823-5A01951B0995}" type="datetimeFigureOut">
              <a:rPr lang="en-US" smtClean="0"/>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249222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96F7D-C1E2-4635-A823-5A01951B0995}"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247521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96F7D-C1E2-4635-A823-5A01951B0995}"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F5857-82DC-4CA1-AFE2-53E4A07139CC}" type="slidenum">
              <a:rPr lang="en-US" smtClean="0"/>
              <a:t>‹#›</a:t>
            </a:fld>
            <a:endParaRPr lang="en-US"/>
          </a:p>
        </p:txBody>
      </p:sp>
    </p:spTree>
    <p:extLst>
      <p:ext uri="{BB962C8B-B14F-4D97-AF65-F5344CB8AC3E}">
        <p14:creationId xmlns:p14="http://schemas.microsoft.com/office/powerpoint/2010/main" val="389943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96F7D-C1E2-4635-A823-5A01951B0995}" type="datetimeFigureOut">
              <a:rPr lang="en-US" smtClean="0"/>
              <a:t>5/28/2014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5857-82DC-4CA1-AFE2-53E4A07139CC}" type="slidenum">
              <a:rPr lang="en-US" smtClean="0"/>
              <a:t>‹#›</a:t>
            </a:fld>
            <a:endParaRPr lang="en-US"/>
          </a:p>
        </p:txBody>
      </p:sp>
    </p:spTree>
    <p:extLst>
      <p:ext uri="{BB962C8B-B14F-4D97-AF65-F5344CB8AC3E}">
        <p14:creationId xmlns:p14="http://schemas.microsoft.com/office/powerpoint/2010/main" val="376242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url?sa=i&amp;rct=j&amp;q=anatomy+and+physiology+diagrams&amp;source=images&amp;cd=&amp;cad=rja&amp;docid=FcEdQEedVusY9M&amp;tbnid=uuJd4DdsHrLP3M:&amp;ved=0CAUQjRw&amp;url=http://educationaltechnologyguy.blogspot.com/2012/02/innerbody-human-anatomy-and-physiology.html&amp;ei=_-udUe6eJ-ms0AHV7oDQBQ&amp;bvm=bv.46865395,d.dmg&amp;psig=AFQjCNFjZPJzg2yDYfU0umzSqXfT7b6TzQ&amp;ust=136939045181058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natomy&amp;source=images&amp;cd=&amp;cad=rja&amp;docid=wol-hIZ9n72kzM&amp;tbnid=wAUngU00Bz6sjM:&amp;ved=0CAUQjRw&amp;url=http://www.anatomy-3d.com/&amp;ei=cX2oUeOxE5SL0QGr8oDwCQ&amp;bvm=bv.47244034,d.dmQ&amp;psig=AFQjCNEv2f5s95zcn13wtjWmw5XqQoNcYw&amp;ust=137008303852588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858962"/>
          </a:xfrm>
        </p:spPr>
        <p:txBody>
          <a:bodyPr>
            <a:normAutofit/>
          </a:bodyPr>
          <a:lstStyle/>
          <a:p>
            <a:r>
              <a:rPr lang="en-US" sz="3200" dirty="0" smtClean="0"/>
              <a:t>Col. Z. </a:t>
            </a:r>
            <a:r>
              <a:rPr lang="en-US" sz="3200" dirty="0" err="1" smtClean="0"/>
              <a:t>Magruder</a:t>
            </a:r>
            <a:r>
              <a:rPr lang="en-US" sz="3200" dirty="0" smtClean="0"/>
              <a:t> High School</a:t>
            </a:r>
            <a:br>
              <a:rPr lang="en-US" sz="3200" dirty="0" smtClean="0"/>
            </a:br>
            <a:r>
              <a:rPr lang="en-US" sz="3200" dirty="0" smtClean="0"/>
              <a:t>Honors Human Anatomy and Physiology</a:t>
            </a:r>
            <a:br>
              <a:rPr lang="en-US" sz="3200" dirty="0" smtClean="0"/>
            </a:br>
            <a:r>
              <a:rPr lang="en-US" sz="3200" dirty="0" smtClean="0"/>
              <a:t>Summer Introduction Packet</a:t>
            </a:r>
            <a:endParaRPr lang="en-US" sz="3200" dirty="0"/>
          </a:p>
        </p:txBody>
      </p:sp>
      <p:pic>
        <p:nvPicPr>
          <p:cNvPr id="1026" name="Picture 2" descr="http://www.innerbody.com/common/sysfron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2438400"/>
            <a:ext cx="7886701"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6453" y="6429375"/>
            <a:ext cx="838691" cy="246221"/>
          </a:xfrm>
          <a:prstGeom prst="rect">
            <a:avLst/>
          </a:prstGeom>
          <a:noFill/>
        </p:spPr>
        <p:txBody>
          <a:bodyPr wrap="none" rtlCol="0">
            <a:spAutoFit/>
          </a:bodyPr>
          <a:lstStyle/>
          <a:p>
            <a:r>
              <a:rPr lang="en-US" sz="1000" dirty="0" smtClean="0"/>
              <a:t>Dr. Newman</a:t>
            </a:r>
            <a:endParaRPr lang="en-US" sz="1000" dirty="0"/>
          </a:p>
        </p:txBody>
      </p:sp>
    </p:spTree>
    <p:extLst>
      <p:ext uri="{BB962C8B-B14F-4D97-AF65-F5344CB8AC3E}">
        <p14:creationId xmlns:p14="http://schemas.microsoft.com/office/powerpoint/2010/main" val="59775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839200" cy="7391400"/>
          </a:xfrm>
        </p:spPr>
        <p:txBody>
          <a:bodyPr>
            <a:normAutofit/>
          </a:bodyPr>
          <a:lstStyle/>
          <a:p>
            <a:pPr algn="l"/>
            <a:r>
              <a:rPr lang="en-US" sz="1800" dirty="0" smtClean="0"/>
              <a:t>Welcome to Honors Human Anatomy and Physiology! I look forward to working and learning with you about the structure and function of the most amazing machine known; the human body. This introductory packet will get you started on your journey by introducing the language of anatomy. Please complete the accompanying assigned lab packet activities and have them ready for evaluation on our first day of class. If you know another student taking A and P with you this year,  I encourage you to work on this packet with them. Team and group learning is a very successful strategy in Anatomy and Physiology. </a:t>
            </a:r>
            <a:br>
              <a:rPr lang="en-US" sz="1800" dirty="0" smtClean="0"/>
            </a:br>
            <a:r>
              <a:rPr lang="en-US" sz="1800" dirty="0"/>
              <a:t/>
            </a:r>
            <a:br>
              <a:rPr lang="en-US" sz="1800" dirty="0"/>
            </a:br>
            <a:r>
              <a:rPr lang="en-US" sz="1800" dirty="0" smtClean="0"/>
              <a:t>Our Anatomy and Physiology class here at </a:t>
            </a:r>
            <a:r>
              <a:rPr lang="en-US" sz="1800" dirty="0" err="1" smtClean="0"/>
              <a:t>Magruder</a:t>
            </a:r>
            <a:r>
              <a:rPr lang="en-US" sz="1800" dirty="0" smtClean="0"/>
              <a:t> High School is comprehensive and challenging. In addition, my expectations for you as well as myself are high. I will teach you </a:t>
            </a:r>
            <a:r>
              <a:rPr lang="en-US" sz="1800" dirty="0"/>
              <a:t>H</a:t>
            </a:r>
            <a:r>
              <a:rPr lang="en-US" sz="1800" dirty="0" smtClean="0"/>
              <a:t>uman A and P along with techniques to better process  and comprehend complex concepts.  I also plan to  improve your preparation for the many difficult assessments you </a:t>
            </a:r>
            <a:r>
              <a:rPr lang="en-US" sz="1800" smtClean="0"/>
              <a:t>will </a:t>
            </a:r>
            <a:r>
              <a:rPr lang="en-US" sz="1800" smtClean="0"/>
              <a:t>face </a:t>
            </a:r>
            <a:r>
              <a:rPr lang="en-US" sz="1800" dirty="0" smtClean="0"/>
              <a:t>in this class and  throughout your academic careers. </a:t>
            </a:r>
            <a:br>
              <a:rPr lang="en-US" sz="1800" dirty="0" smtClean="0"/>
            </a:br>
            <a:r>
              <a:rPr lang="en-US" sz="1800" dirty="0" smtClean="0"/>
              <a:t/>
            </a:r>
            <a:br>
              <a:rPr lang="en-US" sz="1800" dirty="0" smtClean="0"/>
            </a:br>
            <a:r>
              <a:rPr lang="en-US" sz="1800" dirty="0"/>
              <a:t/>
            </a:r>
            <a:br>
              <a:rPr lang="en-US" sz="1800" dirty="0"/>
            </a:br>
            <a:r>
              <a:rPr lang="en-US" sz="1800" dirty="0" smtClean="0"/>
              <a:t>I can’t wait to start our journey. Until then, enjoy your summer!</a:t>
            </a:r>
            <a:br>
              <a:rPr lang="en-US" sz="1800" dirty="0" smtClean="0"/>
            </a:br>
            <a:r>
              <a:rPr lang="en-US" sz="1800" dirty="0"/>
              <a:t/>
            </a:r>
            <a:br>
              <a:rPr lang="en-US" sz="1800" dirty="0"/>
            </a:br>
            <a:r>
              <a:rPr lang="en-US" sz="1800" dirty="0" smtClean="0"/>
              <a:t>Steven M. Newman DDS, MS</a:t>
            </a:r>
            <a:br>
              <a:rPr lang="en-US" sz="1800" dirty="0" smtClean="0"/>
            </a:br>
            <a:r>
              <a:rPr lang="en-US" sz="1800" dirty="0" smtClean="0"/>
              <a:t>Col. Z. </a:t>
            </a:r>
            <a:r>
              <a:rPr lang="en-US" sz="1800" dirty="0" err="1" smtClean="0"/>
              <a:t>Magruder</a:t>
            </a:r>
            <a:r>
              <a:rPr lang="en-US" sz="1800" dirty="0" smtClean="0"/>
              <a:t> High School</a:t>
            </a:r>
            <a:br>
              <a:rPr lang="en-US" sz="1800" dirty="0" smtClean="0"/>
            </a:br>
            <a:r>
              <a:rPr lang="en-US" sz="1800" dirty="0" smtClean="0"/>
              <a:t>Honors Human Anatomy and Physiology/Biology/</a:t>
            </a:r>
            <a:r>
              <a:rPr lang="en-US" sz="1800" dirty="0" err="1" smtClean="0"/>
              <a:t>ESOL</a:t>
            </a:r>
            <a:r>
              <a:rPr lang="en-US" sz="1800" dirty="0" smtClean="0"/>
              <a:t> Biology</a:t>
            </a:r>
            <a:br>
              <a:rPr lang="en-US" sz="1800" dirty="0" smtClean="0"/>
            </a:br>
            <a:r>
              <a:rPr lang="en-US" sz="1800" dirty="0" smtClean="0"/>
              <a:t>Adjunct Faculty: Montgomery College</a:t>
            </a:r>
            <a:endParaRPr lang="en-US" sz="1800" dirty="0"/>
          </a:p>
        </p:txBody>
      </p:sp>
      <p:pic>
        <p:nvPicPr>
          <p:cNvPr id="1026" name="Picture 2" descr="http://www.anatomy-3d.com/skeletonmuscles-big.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759" y="3962400"/>
            <a:ext cx="213708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4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229600" cy="1143000"/>
          </a:xfrm>
        </p:spPr>
        <p:txBody>
          <a:bodyPr>
            <a:normAutofit/>
          </a:bodyPr>
          <a:lstStyle/>
          <a:p>
            <a:pPr algn="l" eaLnBrk="1" hangingPunct="1"/>
            <a:r>
              <a:rPr lang="en-US" sz="2000" dirty="0" smtClean="0"/>
              <a:t>      </a:t>
            </a:r>
            <a:r>
              <a:rPr lang="en-US" sz="2000" b="1" dirty="0" smtClean="0"/>
              <a:t>Anatomical Position</a:t>
            </a:r>
          </a:p>
        </p:txBody>
      </p:sp>
      <p:sp>
        <p:nvSpPr>
          <p:cNvPr id="4099" name="Rectangle 3"/>
          <p:cNvSpPr>
            <a:spLocks noGrp="1" noChangeArrowheads="1"/>
          </p:cNvSpPr>
          <p:nvPr>
            <p:ph type="body" idx="1"/>
          </p:nvPr>
        </p:nvSpPr>
        <p:spPr>
          <a:xfrm>
            <a:off x="0" y="901471"/>
            <a:ext cx="4244975" cy="5056188"/>
          </a:xfrm>
        </p:spPr>
        <p:txBody>
          <a:bodyPr>
            <a:normAutofit/>
          </a:bodyPr>
          <a:lstStyle/>
          <a:p>
            <a:pPr eaLnBrk="1" hangingPunct="1"/>
            <a:r>
              <a:rPr lang="en-US" sz="1800" dirty="0" smtClean="0">
                <a:solidFill>
                  <a:srgbClr val="000000"/>
                </a:solidFill>
              </a:rPr>
              <a:t>Body erect, feet slightly apart, </a:t>
            </a:r>
          </a:p>
          <a:p>
            <a:pPr marL="0" indent="0" eaLnBrk="1" hangingPunct="1">
              <a:buNone/>
            </a:pPr>
            <a:r>
              <a:rPr lang="en-US" sz="1800" dirty="0" smtClean="0">
                <a:solidFill>
                  <a:srgbClr val="000000"/>
                </a:solidFill>
              </a:rPr>
              <a:t>      palms facing forward, thumbs </a:t>
            </a:r>
          </a:p>
          <a:p>
            <a:pPr marL="0" indent="0" eaLnBrk="1" hangingPunct="1">
              <a:buNone/>
            </a:pPr>
            <a:r>
              <a:rPr lang="en-US" sz="1800" dirty="0">
                <a:solidFill>
                  <a:srgbClr val="000000"/>
                </a:solidFill>
              </a:rPr>
              <a:t> </a:t>
            </a:r>
            <a:r>
              <a:rPr lang="en-US" sz="1800" dirty="0" smtClean="0">
                <a:solidFill>
                  <a:srgbClr val="000000"/>
                </a:solidFill>
              </a:rPr>
              <a:t>     point away from body</a:t>
            </a:r>
          </a:p>
        </p:txBody>
      </p:sp>
      <p:sp>
        <p:nvSpPr>
          <p:cNvPr id="4100" name="Text Box 7"/>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r"/>
            <a:r>
              <a:rPr lang="en-US" sz="1200">
                <a:solidFill>
                  <a:schemeClr val="accent2"/>
                </a:solidFill>
                <a:latin typeface="Arial" charset="0"/>
              </a:rPr>
              <a:t>Figure 1.7a</a:t>
            </a:r>
          </a:p>
        </p:txBody>
      </p:sp>
      <p:pic>
        <p:nvPicPr>
          <p:cNvPr id="410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24144" t="2368" r="17885" b="4169"/>
          <a:stretch>
            <a:fillRect/>
          </a:stretch>
        </p:blipFill>
        <p:spPr bwMode="auto">
          <a:xfrm>
            <a:off x="990600" y="2128065"/>
            <a:ext cx="1828800" cy="441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257800" y="14287"/>
            <a:ext cx="2514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Body Planes</a:t>
            </a:r>
          </a:p>
        </p:txBody>
      </p:sp>
      <p:cxnSp>
        <p:nvCxnSpPr>
          <p:cNvPr id="3" name="Straight Connector 2"/>
          <p:cNvCxnSpPr/>
          <p:nvPr/>
        </p:nvCxnSpPr>
        <p:spPr>
          <a:xfrm>
            <a:off x="3505200" y="0"/>
            <a:ext cx="0" cy="6843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3"/>
          <p:cNvSpPr txBox="1">
            <a:spLocks noChangeArrowheads="1"/>
          </p:cNvSpPr>
          <p:nvPr/>
        </p:nvSpPr>
        <p:spPr>
          <a:xfrm>
            <a:off x="3810000" y="908049"/>
            <a:ext cx="5324475" cy="5056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Sagittal – divides the body into right and left parts</a:t>
            </a:r>
          </a:p>
          <a:p>
            <a:r>
              <a:rPr lang="en-US" sz="1800" dirty="0" smtClean="0"/>
              <a:t>Frontal or coronal – divides the body into anterior and posterior parts</a:t>
            </a:r>
          </a:p>
          <a:p>
            <a:r>
              <a:rPr lang="en-US" sz="1800" dirty="0" smtClean="0"/>
              <a:t>Transverse or horizontal (cross section) </a:t>
            </a:r>
            <a:r>
              <a:rPr lang="en-US" sz="1800" dirty="0" smtClean="0">
                <a:solidFill>
                  <a:srgbClr val="000000"/>
                </a:solidFill>
              </a:rPr>
              <a:t>– divides the body into superior and inferior parts</a:t>
            </a:r>
          </a:p>
        </p:txBody>
      </p:sp>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rcRect l="2623" t="1489" r="2525" b="34885"/>
          <a:stretch>
            <a:fillRect/>
          </a:stretch>
        </p:blipFill>
        <p:spPr bwMode="auto">
          <a:xfrm>
            <a:off x="3852862" y="2590800"/>
            <a:ext cx="489124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59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r"/>
            <a:r>
              <a:rPr lang="en-US" sz="1200">
                <a:solidFill>
                  <a:schemeClr val="accent2"/>
                </a:solidFill>
                <a:latin typeface="Arial" charset="0"/>
              </a:rPr>
              <a:t>Table 1.1a</a:t>
            </a:r>
          </a:p>
        </p:txBody>
      </p:sp>
      <p:pic>
        <p:nvPicPr>
          <p:cNvPr id="7172" name="Picture 9"/>
          <p:cNvPicPr>
            <a:picLocks noChangeAspect="1" noChangeArrowheads="1"/>
          </p:cNvPicPr>
          <p:nvPr/>
        </p:nvPicPr>
        <p:blipFill>
          <a:blip r:embed="rId2">
            <a:extLst>
              <a:ext uri="{28A0092B-C50C-407E-A947-70E740481C1C}">
                <a14:useLocalDpi xmlns:a14="http://schemas.microsoft.com/office/drawing/2010/main" val="0"/>
              </a:ext>
            </a:extLst>
          </a:blip>
          <a:srcRect t="1736" r="629" b="5702"/>
          <a:stretch>
            <a:fillRect/>
          </a:stretch>
        </p:blipFill>
        <p:spPr bwMode="auto">
          <a:xfrm>
            <a:off x="-1" y="0"/>
            <a:ext cx="9170461"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709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r"/>
            <a:r>
              <a:rPr lang="en-US" sz="1200">
                <a:solidFill>
                  <a:schemeClr val="accent2"/>
                </a:solidFill>
                <a:latin typeface="Arial" charset="0"/>
              </a:rPr>
              <a:t>Table 1.1b</a:t>
            </a:r>
          </a:p>
        </p:txBody>
      </p:sp>
      <p:pic>
        <p:nvPicPr>
          <p:cNvPr id="8196" name="Picture 7"/>
          <p:cNvPicPr>
            <a:picLocks noChangeAspect="1" noChangeArrowheads="1"/>
          </p:cNvPicPr>
          <p:nvPr/>
        </p:nvPicPr>
        <p:blipFill>
          <a:blip r:embed="rId2">
            <a:extLst>
              <a:ext uri="{28A0092B-C50C-407E-A947-70E740481C1C}">
                <a14:useLocalDpi xmlns:a14="http://schemas.microsoft.com/office/drawing/2010/main" val="0"/>
              </a:ext>
            </a:extLst>
          </a:blip>
          <a:srcRect t="1927" b="6165"/>
          <a:stretch>
            <a:fillRect/>
          </a:stretch>
        </p:blipFill>
        <p:spPr bwMode="auto">
          <a:xfrm>
            <a:off x="4762" y="-2"/>
            <a:ext cx="9139238"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923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102" y="0"/>
            <a:ext cx="8229600" cy="1143000"/>
          </a:xfrm>
        </p:spPr>
        <p:txBody>
          <a:bodyPr>
            <a:normAutofit fontScale="90000"/>
          </a:bodyPr>
          <a:lstStyle/>
          <a:p>
            <a:pPr algn="l" eaLnBrk="1" hangingPunct="1"/>
            <a:r>
              <a:rPr lang="en-US" sz="3600" dirty="0" smtClean="0"/>
              <a:t>Regional Terms: </a:t>
            </a:r>
            <a:br>
              <a:rPr lang="en-US" sz="3600" dirty="0" smtClean="0"/>
            </a:br>
            <a:r>
              <a:rPr lang="en-US" sz="3600" dirty="0" smtClean="0"/>
              <a:t>Anterior View</a:t>
            </a:r>
          </a:p>
        </p:txBody>
      </p:sp>
      <p:sp>
        <p:nvSpPr>
          <p:cNvPr id="11267"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r"/>
            <a:r>
              <a:rPr lang="en-US" sz="1200">
                <a:solidFill>
                  <a:schemeClr val="accent2"/>
                </a:solidFill>
                <a:latin typeface="Arial" charset="0"/>
              </a:rPr>
              <a:t>Figure 1.7a</a:t>
            </a:r>
          </a:p>
        </p:txBody>
      </p:sp>
      <p:grpSp>
        <p:nvGrpSpPr>
          <p:cNvPr id="11268" name="Group 4"/>
          <p:cNvGrpSpPr>
            <a:grpSpLocks noChangeAspect="1"/>
          </p:cNvGrpSpPr>
          <p:nvPr/>
        </p:nvGrpSpPr>
        <p:grpSpPr bwMode="auto">
          <a:xfrm>
            <a:off x="3580269" y="162478"/>
            <a:ext cx="4615670" cy="6624979"/>
            <a:chOff x="1598" y="353"/>
            <a:chExt cx="3178" cy="4414"/>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t="2650" b="2379"/>
            <a:stretch>
              <a:fillRect/>
            </a:stretch>
          </p:blipFill>
          <p:spPr bwMode="auto">
            <a:xfrm>
              <a:off x="2385" y="359"/>
              <a:ext cx="1771" cy="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11270" name="Freeform 6"/>
            <p:cNvSpPr>
              <a:spLocks noChangeAspect="1"/>
            </p:cNvSpPr>
            <p:nvPr/>
          </p:nvSpPr>
          <p:spPr bwMode="auto">
            <a:xfrm>
              <a:off x="2659" y="4334"/>
              <a:ext cx="367" cy="79"/>
            </a:xfrm>
            <a:custGeom>
              <a:avLst/>
              <a:gdLst>
                <a:gd name="T0" fmla="*/ 0 w 408"/>
                <a:gd name="T1" fmla="*/ 57 h 88"/>
                <a:gd name="T2" fmla="*/ 36 w 408"/>
                <a:gd name="T3" fmla="*/ 57 h 88"/>
                <a:gd name="T4" fmla="*/ 267 w 408"/>
                <a:gd name="T5" fmla="*/ 0 h 88"/>
                <a:gd name="T6" fmla="*/ 0 60000 65536"/>
                <a:gd name="T7" fmla="*/ 0 60000 65536"/>
                <a:gd name="T8" fmla="*/ 0 60000 65536"/>
                <a:gd name="T9" fmla="*/ 0 w 408"/>
                <a:gd name="T10" fmla="*/ 0 h 88"/>
                <a:gd name="T11" fmla="*/ 408 w 408"/>
                <a:gd name="T12" fmla="*/ 88 h 88"/>
              </a:gdLst>
              <a:ahLst/>
              <a:cxnLst>
                <a:cxn ang="T6">
                  <a:pos x="T0" y="T1"/>
                </a:cxn>
                <a:cxn ang="T7">
                  <a:pos x="T2" y="T3"/>
                </a:cxn>
                <a:cxn ang="T8">
                  <a:pos x="T4" y="T5"/>
                </a:cxn>
              </a:cxnLst>
              <a:rect l="T9" t="T10" r="T11" b="T12"/>
              <a:pathLst>
                <a:path w="408" h="88">
                  <a:moveTo>
                    <a:pt x="0" y="88"/>
                  </a:moveTo>
                  <a:lnTo>
                    <a:pt x="56" y="88"/>
                  </a:lnTo>
                  <a:lnTo>
                    <a:pt x="408"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 name="Freeform 7"/>
            <p:cNvSpPr>
              <a:spLocks noChangeAspect="1"/>
            </p:cNvSpPr>
            <p:nvPr/>
          </p:nvSpPr>
          <p:spPr bwMode="auto">
            <a:xfrm>
              <a:off x="2623" y="4521"/>
              <a:ext cx="388" cy="86"/>
            </a:xfrm>
            <a:custGeom>
              <a:avLst/>
              <a:gdLst>
                <a:gd name="T0" fmla="*/ 0 w 432"/>
                <a:gd name="T1" fmla="*/ 62 h 96"/>
                <a:gd name="T2" fmla="*/ 52 w 432"/>
                <a:gd name="T3" fmla="*/ 62 h 96"/>
                <a:gd name="T4" fmla="*/ 281 w 432"/>
                <a:gd name="T5" fmla="*/ 0 h 96"/>
                <a:gd name="T6" fmla="*/ 0 60000 65536"/>
                <a:gd name="T7" fmla="*/ 0 60000 65536"/>
                <a:gd name="T8" fmla="*/ 0 60000 65536"/>
                <a:gd name="T9" fmla="*/ 0 w 432"/>
                <a:gd name="T10" fmla="*/ 0 h 96"/>
                <a:gd name="T11" fmla="*/ 432 w 432"/>
                <a:gd name="T12" fmla="*/ 96 h 96"/>
              </a:gdLst>
              <a:ahLst/>
              <a:cxnLst>
                <a:cxn ang="T6">
                  <a:pos x="T0" y="T1"/>
                </a:cxn>
                <a:cxn ang="T7">
                  <a:pos x="T2" y="T3"/>
                </a:cxn>
                <a:cxn ang="T8">
                  <a:pos x="T4" y="T5"/>
                </a:cxn>
              </a:cxnLst>
              <a:rect l="T9" t="T10" r="T11" b="T12"/>
              <a:pathLst>
                <a:path w="432" h="96">
                  <a:moveTo>
                    <a:pt x="0" y="96"/>
                  </a:moveTo>
                  <a:lnTo>
                    <a:pt x="80" y="96"/>
                  </a:lnTo>
                  <a:lnTo>
                    <a:pt x="432"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 name="Freeform 8"/>
            <p:cNvSpPr>
              <a:spLocks noChangeAspect="1"/>
            </p:cNvSpPr>
            <p:nvPr/>
          </p:nvSpPr>
          <p:spPr bwMode="auto">
            <a:xfrm>
              <a:off x="2127" y="3881"/>
              <a:ext cx="942" cy="309"/>
            </a:xfrm>
            <a:custGeom>
              <a:avLst/>
              <a:gdLst>
                <a:gd name="T0" fmla="*/ 0 w 1000"/>
                <a:gd name="T1" fmla="*/ 225 h 344"/>
                <a:gd name="T2" fmla="*/ 63 w 1000"/>
                <a:gd name="T3" fmla="*/ 225 h 344"/>
                <a:gd name="T4" fmla="*/ 788 w 1000"/>
                <a:gd name="T5" fmla="*/ 0 h 344"/>
                <a:gd name="T6" fmla="*/ 0 60000 65536"/>
                <a:gd name="T7" fmla="*/ 0 60000 65536"/>
                <a:gd name="T8" fmla="*/ 0 60000 65536"/>
                <a:gd name="T9" fmla="*/ 0 w 1000"/>
                <a:gd name="T10" fmla="*/ 0 h 344"/>
                <a:gd name="T11" fmla="*/ 1000 w 1000"/>
                <a:gd name="T12" fmla="*/ 344 h 344"/>
              </a:gdLst>
              <a:ahLst/>
              <a:cxnLst>
                <a:cxn ang="T6">
                  <a:pos x="T0" y="T1"/>
                </a:cxn>
                <a:cxn ang="T7">
                  <a:pos x="T2" y="T3"/>
                </a:cxn>
                <a:cxn ang="T8">
                  <a:pos x="T4" y="T5"/>
                </a:cxn>
              </a:cxnLst>
              <a:rect l="T9" t="T10" r="T11" b="T12"/>
              <a:pathLst>
                <a:path w="1000" h="344">
                  <a:moveTo>
                    <a:pt x="0" y="344"/>
                  </a:moveTo>
                  <a:lnTo>
                    <a:pt x="80" y="344"/>
                  </a:lnTo>
                  <a:lnTo>
                    <a:pt x="100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 name="Freeform 9"/>
            <p:cNvSpPr>
              <a:spLocks noChangeAspect="1"/>
            </p:cNvSpPr>
            <p:nvPr/>
          </p:nvSpPr>
          <p:spPr bwMode="auto">
            <a:xfrm>
              <a:off x="1970" y="3456"/>
              <a:ext cx="1113" cy="418"/>
            </a:xfrm>
            <a:custGeom>
              <a:avLst/>
              <a:gdLst>
                <a:gd name="T0" fmla="*/ 0 w 1176"/>
                <a:gd name="T1" fmla="*/ 306 h 464"/>
                <a:gd name="T2" fmla="*/ 64 w 1176"/>
                <a:gd name="T3" fmla="*/ 306 h 464"/>
                <a:gd name="T4" fmla="*/ 944 w 1176"/>
                <a:gd name="T5" fmla="*/ 0 h 464"/>
                <a:gd name="T6" fmla="*/ 0 60000 65536"/>
                <a:gd name="T7" fmla="*/ 0 60000 65536"/>
                <a:gd name="T8" fmla="*/ 0 60000 65536"/>
                <a:gd name="T9" fmla="*/ 0 w 1176"/>
                <a:gd name="T10" fmla="*/ 0 h 464"/>
                <a:gd name="T11" fmla="*/ 1176 w 1176"/>
                <a:gd name="T12" fmla="*/ 464 h 464"/>
              </a:gdLst>
              <a:ahLst/>
              <a:cxnLst>
                <a:cxn ang="T6">
                  <a:pos x="T0" y="T1"/>
                </a:cxn>
                <a:cxn ang="T7">
                  <a:pos x="T2" y="T3"/>
                </a:cxn>
                <a:cxn ang="T8">
                  <a:pos x="T4" y="T5"/>
                </a:cxn>
              </a:cxnLst>
              <a:rect l="T9" t="T10" r="T11" b="T12"/>
              <a:pathLst>
                <a:path w="1176" h="464">
                  <a:moveTo>
                    <a:pt x="0" y="464"/>
                  </a:moveTo>
                  <a:lnTo>
                    <a:pt x="80" y="464"/>
                  </a:lnTo>
                  <a:lnTo>
                    <a:pt x="1176"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4" name="Freeform 10"/>
            <p:cNvSpPr>
              <a:spLocks noChangeAspect="1"/>
            </p:cNvSpPr>
            <p:nvPr/>
          </p:nvSpPr>
          <p:spPr bwMode="auto">
            <a:xfrm>
              <a:off x="2601" y="2651"/>
              <a:ext cx="612" cy="921"/>
            </a:xfrm>
            <a:custGeom>
              <a:avLst/>
              <a:gdLst>
                <a:gd name="T0" fmla="*/ 0 w 680"/>
                <a:gd name="T1" fmla="*/ 670 h 1024"/>
                <a:gd name="T2" fmla="*/ 48 w 680"/>
                <a:gd name="T3" fmla="*/ 670 h 1024"/>
                <a:gd name="T4" fmla="*/ 446 w 680"/>
                <a:gd name="T5" fmla="*/ 0 h 1024"/>
                <a:gd name="T6" fmla="*/ 0 60000 65536"/>
                <a:gd name="T7" fmla="*/ 0 60000 65536"/>
                <a:gd name="T8" fmla="*/ 0 60000 65536"/>
                <a:gd name="T9" fmla="*/ 0 w 680"/>
                <a:gd name="T10" fmla="*/ 0 h 1024"/>
                <a:gd name="T11" fmla="*/ 680 w 680"/>
                <a:gd name="T12" fmla="*/ 1024 h 1024"/>
              </a:gdLst>
              <a:ahLst/>
              <a:cxnLst>
                <a:cxn ang="T6">
                  <a:pos x="T0" y="T1"/>
                </a:cxn>
                <a:cxn ang="T7">
                  <a:pos x="T2" y="T3"/>
                </a:cxn>
                <a:cxn ang="T8">
                  <a:pos x="T4" y="T5"/>
                </a:cxn>
              </a:cxnLst>
              <a:rect l="T9" t="T10" r="T11" b="T12"/>
              <a:pathLst>
                <a:path w="680" h="1024">
                  <a:moveTo>
                    <a:pt x="0" y="1024"/>
                  </a:moveTo>
                  <a:lnTo>
                    <a:pt x="72" y="1024"/>
                  </a:lnTo>
                  <a:lnTo>
                    <a:pt x="68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Freeform 11"/>
            <p:cNvSpPr>
              <a:spLocks noChangeAspect="1"/>
            </p:cNvSpPr>
            <p:nvPr/>
          </p:nvSpPr>
          <p:spPr bwMode="auto">
            <a:xfrm>
              <a:off x="1916" y="2802"/>
              <a:ext cx="568" cy="482"/>
            </a:xfrm>
            <a:custGeom>
              <a:avLst/>
              <a:gdLst>
                <a:gd name="T0" fmla="*/ 0 w 584"/>
                <a:gd name="T1" fmla="*/ 350 h 536"/>
                <a:gd name="T2" fmla="*/ 72 w 584"/>
                <a:gd name="T3" fmla="*/ 350 h 536"/>
                <a:gd name="T4" fmla="*/ 522 w 584"/>
                <a:gd name="T5" fmla="*/ 0 h 536"/>
                <a:gd name="T6" fmla="*/ 0 60000 65536"/>
                <a:gd name="T7" fmla="*/ 0 60000 65536"/>
                <a:gd name="T8" fmla="*/ 0 60000 65536"/>
                <a:gd name="T9" fmla="*/ 0 w 584"/>
                <a:gd name="T10" fmla="*/ 0 h 536"/>
                <a:gd name="T11" fmla="*/ 584 w 584"/>
                <a:gd name="T12" fmla="*/ 536 h 536"/>
              </a:gdLst>
              <a:ahLst/>
              <a:cxnLst>
                <a:cxn ang="T6">
                  <a:pos x="T0" y="T1"/>
                </a:cxn>
                <a:cxn ang="T7">
                  <a:pos x="T2" y="T3"/>
                </a:cxn>
                <a:cxn ang="T8">
                  <a:pos x="T4" y="T5"/>
                </a:cxn>
              </a:cxnLst>
              <a:rect l="T9" t="T10" r="T11" b="T12"/>
              <a:pathLst>
                <a:path w="584" h="536">
                  <a:moveTo>
                    <a:pt x="0" y="536"/>
                  </a:moveTo>
                  <a:lnTo>
                    <a:pt x="80" y="536"/>
                  </a:lnTo>
                  <a:lnTo>
                    <a:pt x="584"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6" name="Freeform 12"/>
            <p:cNvSpPr>
              <a:spLocks noChangeAspect="1"/>
            </p:cNvSpPr>
            <p:nvPr/>
          </p:nvSpPr>
          <p:spPr bwMode="auto">
            <a:xfrm>
              <a:off x="1907" y="2586"/>
              <a:ext cx="519" cy="124"/>
            </a:xfrm>
            <a:custGeom>
              <a:avLst/>
              <a:gdLst>
                <a:gd name="T0" fmla="*/ 0 w 536"/>
                <a:gd name="T1" fmla="*/ 112 h 128"/>
                <a:gd name="T2" fmla="*/ 71 w 536"/>
                <a:gd name="T3" fmla="*/ 112 h 128"/>
                <a:gd name="T4" fmla="*/ 472 w 536"/>
                <a:gd name="T5" fmla="*/ 0 h 128"/>
                <a:gd name="T6" fmla="*/ 0 60000 65536"/>
                <a:gd name="T7" fmla="*/ 0 60000 65536"/>
                <a:gd name="T8" fmla="*/ 0 60000 65536"/>
                <a:gd name="T9" fmla="*/ 0 w 536"/>
                <a:gd name="T10" fmla="*/ 0 h 128"/>
                <a:gd name="T11" fmla="*/ 536 w 536"/>
                <a:gd name="T12" fmla="*/ 128 h 128"/>
              </a:gdLst>
              <a:ahLst/>
              <a:cxnLst>
                <a:cxn ang="T6">
                  <a:pos x="T0" y="T1"/>
                </a:cxn>
                <a:cxn ang="T7">
                  <a:pos x="T2" y="T3"/>
                </a:cxn>
                <a:cxn ang="T8">
                  <a:pos x="T4" y="T5"/>
                </a:cxn>
              </a:cxnLst>
              <a:rect l="T9" t="T10" r="T11" b="T12"/>
              <a:pathLst>
                <a:path w="536" h="128">
                  <a:moveTo>
                    <a:pt x="0" y="128"/>
                  </a:moveTo>
                  <a:lnTo>
                    <a:pt x="80" y="128"/>
                  </a:lnTo>
                  <a:lnTo>
                    <a:pt x="536"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7" name="Freeform 13"/>
            <p:cNvSpPr>
              <a:spLocks noChangeAspect="1"/>
            </p:cNvSpPr>
            <p:nvPr/>
          </p:nvSpPr>
          <p:spPr bwMode="auto">
            <a:xfrm>
              <a:off x="2246" y="2442"/>
              <a:ext cx="396" cy="65"/>
            </a:xfrm>
            <a:custGeom>
              <a:avLst/>
              <a:gdLst>
                <a:gd name="T0" fmla="*/ 0 w 440"/>
                <a:gd name="T1" fmla="*/ 48 h 72"/>
                <a:gd name="T2" fmla="*/ 48 w 440"/>
                <a:gd name="T3" fmla="*/ 48 h 72"/>
                <a:gd name="T4" fmla="*/ 288 w 440"/>
                <a:gd name="T5" fmla="*/ 0 h 72"/>
                <a:gd name="T6" fmla="*/ 0 60000 65536"/>
                <a:gd name="T7" fmla="*/ 0 60000 65536"/>
                <a:gd name="T8" fmla="*/ 0 60000 65536"/>
                <a:gd name="T9" fmla="*/ 0 w 440"/>
                <a:gd name="T10" fmla="*/ 0 h 72"/>
                <a:gd name="T11" fmla="*/ 440 w 440"/>
                <a:gd name="T12" fmla="*/ 72 h 72"/>
              </a:gdLst>
              <a:ahLst/>
              <a:cxnLst>
                <a:cxn ang="T6">
                  <a:pos x="T0" y="T1"/>
                </a:cxn>
                <a:cxn ang="T7">
                  <a:pos x="T2" y="T3"/>
                </a:cxn>
                <a:cxn ang="T8">
                  <a:pos x="T4" y="T5"/>
                </a:cxn>
              </a:cxnLst>
              <a:rect l="T9" t="T10" r="T11" b="T12"/>
              <a:pathLst>
                <a:path w="440" h="72">
                  <a:moveTo>
                    <a:pt x="0" y="72"/>
                  </a:moveTo>
                  <a:lnTo>
                    <a:pt x="72" y="72"/>
                  </a:lnTo>
                  <a:lnTo>
                    <a:pt x="44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8" name="Freeform 14"/>
            <p:cNvSpPr>
              <a:spLocks noChangeAspect="1"/>
            </p:cNvSpPr>
            <p:nvPr/>
          </p:nvSpPr>
          <p:spPr bwMode="auto">
            <a:xfrm>
              <a:off x="2210" y="2083"/>
              <a:ext cx="504" cy="107"/>
            </a:xfrm>
            <a:custGeom>
              <a:avLst/>
              <a:gdLst>
                <a:gd name="T0" fmla="*/ 0 w 560"/>
                <a:gd name="T1" fmla="*/ 0 h 120"/>
                <a:gd name="T2" fmla="*/ 48 w 560"/>
                <a:gd name="T3" fmla="*/ 0 h 120"/>
                <a:gd name="T4" fmla="*/ 368 w 560"/>
                <a:gd name="T5" fmla="*/ 76 h 120"/>
                <a:gd name="T6" fmla="*/ 0 60000 65536"/>
                <a:gd name="T7" fmla="*/ 0 60000 65536"/>
                <a:gd name="T8" fmla="*/ 0 60000 65536"/>
                <a:gd name="T9" fmla="*/ 0 w 560"/>
                <a:gd name="T10" fmla="*/ 0 h 120"/>
                <a:gd name="T11" fmla="*/ 560 w 560"/>
                <a:gd name="T12" fmla="*/ 120 h 120"/>
              </a:gdLst>
              <a:ahLst/>
              <a:cxnLst>
                <a:cxn ang="T6">
                  <a:pos x="T0" y="T1"/>
                </a:cxn>
                <a:cxn ang="T7">
                  <a:pos x="T2" y="T3"/>
                </a:cxn>
                <a:cxn ang="T8">
                  <a:pos x="T4" y="T5"/>
                </a:cxn>
              </a:cxnLst>
              <a:rect l="T9" t="T10" r="T11" b="T12"/>
              <a:pathLst>
                <a:path w="560" h="120">
                  <a:moveTo>
                    <a:pt x="0" y="0"/>
                  </a:moveTo>
                  <a:lnTo>
                    <a:pt x="72" y="0"/>
                  </a:lnTo>
                  <a:lnTo>
                    <a:pt x="560" y="12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9" name="Freeform 15"/>
            <p:cNvSpPr>
              <a:spLocks noChangeAspect="1"/>
            </p:cNvSpPr>
            <p:nvPr/>
          </p:nvSpPr>
          <p:spPr bwMode="auto">
            <a:xfrm>
              <a:off x="2149" y="1819"/>
              <a:ext cx="614" cy="120"/>
            </a:xfrm>
            <a:custGeom>
              <a:avLst/>
              <a:gdLst>
                <a:gd name="T0" fmla="*/ 0 w 656"/>
                <a:gd name="T1" fmla="*/ 0 h 128"/>
                <a:gd name="T2" fmla="*/ 110 w 656"/>
                <a:gd name="T3" fmla="*/ 0 h 128"/>
                <a:gd name="T4" fmla="*/ 504 w 656"/>
                <a:gd name="T5" fmla="*/ 98 h 128"/>
                <a:gd name="T6" fmla="*/ 0 60000 65536"/>
                <a:gd name="T7" fmla="*/ 0 60000 65536"/>
                <a:gd name="T8" fmla="*/ 0 60000 65536"/>
                <a:gd name="T9" fmla="*/ 0 w 656"/>
                <a:gd name="T10" fmla="*/ 0 h 128"/>
                <a:gd name="T11" fmla="*/ 656 w 656"/>
                <a:gd name="T12" fmla="*/ 128 h 128"/>
              </a:gdLst>
              <a:ahLst/>
              <a:cxnLst>
                <a:cxn ang="T6">
                  <a:pos x="T0" y="T1"/>
                </a:cxn>
                <a:cxn ang="T7">
                  <a:pos x="T2" y="T3"/>
                </a:cxn>
                <a:cxn ang="T8">
                  <a:pos x="T4" y="T5"/>
                </a:cxn>
              </a:cxnLst>
              <a:rect l="T9" t="T10" r="T11" b="T12"/>
              <a:pathLst>
                <a:path w="656" h="128">
                  <a:moveTo>
                    <a:pt x="0" y="0"/>
                  </a:moveTo>
                  <a:lnTo>
                    <a:pt x="144" y="0"/>
                  </a:lnTo>
                  <a:lnTo>
                    <a:pt x="656" y="12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0" name="Freeform 16"/>
            <p:cNvSpPr>
              <a:spLocks noChangeAspect="1"/>
            </p:cNvSpPr>
            <p:nvPr/>
          </p:nvSpPr>
          <p:spPr bwMode="auto">
            <a:xfrm>
              <a:off x="2281" y="1665"/>
              <a:ext cx="496" cy="144"/>
            </a:xfrm>
            <a:custGeom>
              <a:avLst/>
              <a:gdLst>
                <a:gd name="T0" fmla="*/ 0 w 552"/>
                <a:gd name="T1" fmla="*/ 0 h 160"/>
                <a:gd name="T2" fmla="*/ 47 w 552"/>
                <a:gd name="T3" fmla="*/ 0 h 160"/>
                <a:gd name="T4" fmla="*/ 360 w 552"/>
                <a:gd name="T5" fmla="*/ 105 h 160"/>
                <a:gd name="T6" fmla="*/ 0 60000 65536"/>
                <a:gd name="T7" fmla="*/ 0 60000 65536"/>
                <a:gd name="T8" fmla="*/ 0 60000 65536"/>
                <a:gd name="T9" fmla="*/ 0 w 552"/>
                <a:gd name="T10" fmla="*/ 0 h 160"/>
                <a:gd name="T11" fmla="*/ 552 w 552"/>
                <a:gd name="T12" fmla="*/ 160 h 160"/>
              </a:gdLst>
              <a:ahLst/>
              <a:cxnLst>
                <a:cxn ang="T6">
                  <a:pos x="T0" y="T1"/>
                </a:cxn>
                <a:cxn ang="T7">
                  <a:pos x="T2" y="T3"/>
                </a:cxn>
                <a:cxn ang="T8">
                  <a:pos x="T4" y="T5"/>
                </a:cxn>
              </a:cxnLst>
              <a:rect l="T9" t="T10" r="T11" b="T12"/>
              <a:pathLst>
                <a:path w="552" h="160">
                  <a:moveTo>
                    <a:pt x="0" y="0"/>
                  </a:moveTo>
                  <a:lnTo>
                    <a:pt x="72" y="0"/>
                  </a:lnTo>
                  <a:lnTo>
                    <a:pt x="552" y="16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Freeform 17"/>
            <p:cNvSpPr>
              <a:spLocks noChangeAspect="1"/>
            </p:cNvSpPr>
            <p:nvPr/>
          </p:nvSpPr>
          <p:spPr bwMode="auto">
            <a:xfrm>
              <a:off x="2118" y="1406"/>
              <a:ext cx="1131" cy="619"/>
            </a:xfrm>
            <a:custGeom>
              <a:avLst/>
              <a:gdLst>
                <a:gd name="T0" fmla="*/ 0 w 1216"/>
                <a:gd name="T1" fmla="*/ 0 h 688"/>
                <a:gd name="T2" fmla="*/ 54 w 1216"/>
                <a:gd name="T3" fmla="*/ 0 h 688"/>
                <a:gd name="T4" fmla="*/ 910 w 1216"/>
                <a:gd name="T5" fmla="*/ 451 h 688"/>
                <a:gd name="T6" fmla="*/ 0 60000 65536"/>
                <a:gd name="T7" fmla="*/ 0 60000 65536"/>
                <a:gd name="T8" fmla="*/ 0 60000 65536"/>
                <a:gd name="T9" fmla="*/ 0 w 1216"/>
                <a:gd name="T10" fmla="*/ 0 h 688"/>
                <a:gd name="T11" fmla="*/ 1216 w 1216"/>
                <a:gd name="T12" fmla="*/ 688 h 688"/>
              </a:gdLst>
              <a:ahLst/>
              <a:cxnLst>
                <a:cxn ang="T6">
                  <a:pos x="T0" y="T1"/>
                </a:cxn>
                <a:cxn ang="T7">
                  <a:pos x="T2" y="T3"/>
                </a:cxn>
                <a:cxn ang="T8">
                  <a:pos x="T4" y="T5"/>
                </a:cxn>
              </a:cxnLst>
              <a:rect l="T9" t="T10" r="T11" b="T12"/>
              <a:pathLst>
                <a:path w="1216" h="688">
                  <a:moveTo>
                    <a:pt x="0" y="0"/>
                  </a:moveTo>
                  <a:lnTo>
                    <a:pt x="72" y="0"/>
                  </a:lnTo>
                  <a:lnTo>
                    <a:pt x="1216" y="68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2" name="Freeform 18"/>
            <p:cNvSpPr>
              <a:spLocks noChangeAspect="1"/>
            </p:cNvSpPr>
            <p:nvPr/>
          </p:nvSpPr>
          <p:spPr bwMode="auto">
            <a:xfrm>
              <a:off x="2359" y="1241"/>
              <a:ext cx="552" cy="295"/>
            </a:xfrm>
            <a:custGeom>
              <a:avLst/>
              <a:gdLst>
                <a:gd name="T0" fmla="*/ 0 w 600"/>
                <a:gd name="T1" fmla="*/ 0 h 328"/>
                <a:gd name="T2" fmla="*/ 52 w 600"/>
                <a:gd name="T3" fmla="*/ 0 h 328"/>
                <a:gd name="T4" fmla="*/ 430 w 600"/>
                <a:gd name="T5" fmla="*/ 214 h 328"/>
                <a:gd name="T6" fmla="*/ 0 60000 65536"/>
                <a:gd name="T7" fmla="*/ 0 60000 65536"/>
                <a:gd name="T8" fmla="*/ 0 60000 65536"/>
                <a:gd name="T9" fmla="*/ 0 w 600"/>
                <a:gd name="T10" fmla="*/ 0 h 328"/>
                <a:gd name="T11" fmla="*/ 600 w 600"/>
                <a:gd name="T12" fmla="*/ 328 h 328"/>
              </a:gdLst>
              <a:ahLst/>
              <a:cxnLst>
                <a:cxn ang="T6">
                  <a:pos x="T0" y="T1"/>
                </a:cxn>
                <a:cxn ang="T7">
                  <a:pos x="T2" y="T3"/>
                </a:cxn>
                <a:cxn ang="T8">
                  <a:pos x="T4" y="T5"/>
                </a:cxn>
              </a:cxnLst>
              <a:rect l="T9" t="T10" r="T11" b="T12"/>
              <a:pathLst>
                <a:path w="600" h="328">
                  <a:moveTo>
                    <a:pt x="0" y="0"/>
                  </a:moveTo>
                  <a:lnTo>
                    <a:pt x="72" y="0"/>
                  </a:lnTo>
                  <a:lnTo>
                    <a:pt x="600" y="32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3" name="Freeform 19"/>
            <p:cNvSpPr>
              <a:spLocks noChangeAspect="1"/>
            </p:cNvSpPr>
            <p:nvPr/>
          </p:nvSpPr>
          <p:spPr bwMode="auto">
            <a:xfrm>
              <a:off x="2314" y="788"/>
              <a:ext cx="935" cy="266"/>
            </a:xfrm>
            <a:custGeom>
              <a:avLst/>
              <a:gdLst>
                <a:gd name="T0" fmla="*/ 0 w 1040"/>
                <a:gd name="T1" fmla="*/ 0 h 296"/>
                <a:gd name="T2" fmla="*/ 58 w 1040"/>
                <a:gd name="T3" fmla="*/ 0 h 296"/>
                <a:gd name="T4" fmla="*/ 680 w 1040"/>
                <a:gd name="T5" fmla="*/ 193 h 296"/>
                <a:gd name="T6" fmla="*/ 0 60000 65536"/>
                <a:gd name="T7" fmla="*/ 0 60000 65536"/>
                <a:gd name="T8" fmla="*/ 0 60000 65536"/>
                <a:gd name="T9" fmla="*/ 0 w 1040"/>
                <a:gd name="T10" fmla="*/ 0 h 296"/>
                <a:gd name="T11" fmla="*/ 1040 w 1040"/>
                <a:gd name="T12" fmla="*/ 296 h 296"/>
              </a:gdLst>
              <a:ahLst/>
              <a:cxnLst>
                <a:cxn ang="T6">
                  <a:pos x="T0" y="T1"/>
                </a:cxn>
                <a:cxn ang="T7">
                  <a:pos x="T2" y="T3"/>
                </a:cxn>
                <a:cxn ang="T8">
                  <a:pos x="T4" y="T5"/>
                </a:cxn>
              </a:cxnLst>
              <a:rect l="T9" t="T10" r="T11" b="T12"/>
              <a:pathLst>
                <a:path w="1040" h="296">
                  <a:moveTo>
                    <a:pt x="0" y="0"/>
                  </a:moveTo>
                  <a:lnTo>
                    <a:pt x="88" y="0"/>
                  </a:lnTo>
                  <a:lnTo>
                    <a:pt x="1040" y="296"/>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4" name="Freeform 20"/>
            <p:cNvSpPr>
              <a:spLocks noChangeAspect="1"/>
            </p:cNvSpPr>
            <p:nvPr/>
          </p:nvSpPr>
          <p:spPr bwMode="auto">
            <a:xfrm>
              <a:off x="2227" y="565"/>
              <a:ext cx="1036" cy="323"/>
            </a:xfrm>
            <a:custGeom>
              <a:avLst/>
              <a:gdLst>
                <a:gd name="T0" fmla="*/ 0 w 1152"/>
                <a:gd name="T1" fmla="*/ 0 h 360"/>
                <a:gd name="T2" fmla="*/ 42 w 1152"/>
                <a:gd name="T3" fmla="*/ 0 h 360"/>
                <a:gd name="T4" fmla="*/ 754 w 1152"/>
                <a:gd name="T5" fmla="*/ 233 h 360"/>
                <a:gd name="T6" fmla="*/ 0 60000 65536"/>
                <a:gd name="T7" fmla="*/ 0 60000 65536"/>
                <a:gd name="T8" fmla="*/ 0 60000 65536"/>
                <a:gd name="T9" fmla="*/ 0 w 1152"/>
                <a:gd name="T10" fmla="*/ 0 h 360"/>
                <a:gd name="T11" fmla="*/ 1152 w 1152"/>
                <a:gd name="T12" fmla="*/ 360 h 360"/>
              </a:gdLst>
              <a:ahLst/>
              <a:cxnLst>
                <a:cxn ang="T6">
                  <a:pos x="T0" y="T1"/>
                </a:cxn>
                <a:cxn ang="T7">
                  <a:pos x="T2" y="T3"/>
                </a:cxn>
                <a:cxn ang="T8">
                  <a:pos x="T4" y="T5"/>
                </a:cxn>
              </a:cxnLst>
              <a:rect l="T9" t="T10" r="T11" b="T12"/>
              <a:pathLst>
                <a:path w="1152" h="360">
                  <a:moveTo>
                    <a:pt x="0" y="0"/>
                  </a:moveTo>
                  <a:lnTo>
                    <a:pt x="64" y="0"/>
                  </a:lnTo>
                  <a:lnTo>
                    <a:pt x="1152" y="36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5" name="Freeform 21"/>
            <p:cNvSpPr>
              <a:spLocks noChangeAspect="1"/>
            </p:cNvSpPr>
            <p:nvPr/>
          </p:nvSpPr>
          <p:spPr bwMode="auto">
            <a:xfrm>
              <a:off x="2227" y="399"/>
              <a:ext cx="1029" cy="403"/>
            </a:xfrm>
            <a:custGeom>
              <a:avLst/>
              <a:gdLst>
                <a:gd name="T0" fmla="*/ 0 w 1144"/>
                <a:gd name="T1" fmla="*/ 0 h 448"/>
                <a:gd name="T2" fmla="*/ 42 w 1144"/>
                <a:gd name="T3" fmla="*/ 0 h 448"/>
                <a:gd name="T4" fmla="*/ 749 w 1144"/>
                <a:gd name="T5" fmla="*/ 294 h 448"/>
                <a:gd name="T6" fmla="*/ 0 60000 65536"/>
                <a:gd name="T7" fmla="*/ 0 60000 65536"/>
                <a:gd name="T8" fmla="*/ 0 60000 65536"/>
                <a:gd name="T9" fmla="*/ 0 w 1144"/>
                <a:gd name="T10" fmla="*/ 0 h 448"/>
                <a:gd name="T11" fmla="*/ 1144 w 1144"/>
                <a:gd name="T12" fmla="*/ 448 h 448"/>
              </a:gdLst>
              <a:ahLst/>
              <a:cxnLst>
                <a:cxn ang="T6">
                  <a:pos x="T0" y="T1"/>
                </a:cxn>
                <a:cxn ang="T7">
                  <a:pos x="T2" y="T3"/>
                </a:cxn>
                <a:cxn ang="T8">
                  <a:pos x="T4" y="T5"/>
                </a:cxn>
              </a:cxnLst>
              <a:rect l="T9" t="T10" r="T11" b="T12"/>
              <a:pathLst>
                <a:path w="1144" h="448">
                  <a:moveTo>
                    <a:pt x="0" y="0"/>
                  </a:moveTo>
                  <a:lnTo>
                    <a:pt x="64" y="0"/>
                  </a:lnTo>
                  <a:lnTo>
                    <a:pt x="1144" y="44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6" name="Freeform 22"/>
            <p:cNvSpPr>
              <a:spLocks noChangeAspect="1"/>
            </p:cNvSpPr>
            <p:nvPr/>
          </p:nvSpPr>
          <p:spPr bwMode="auto">
            <a:xfrm>
              <a:off x="2040" y="982"/>
              <a:ext cx="849" cy="151"/>
            </a:xfrm>
            <a:custGeom>
              <a:avLst/>
              <a:gdLst>
                <a:gd name="T0" fmla="*/ 0 w 904"/>
                <a:gd name="T1" fmla="*/ 0 h 168"/>
                <a:gd name="T2" fmla="*/ 280 w 904"/>
                <a:gd name="T3" fmla="*/ 0 h 168"/>
                <a:gd name="T4" fmla="*/ 703 w 904"/>
                <a:gd name="T5" fmla="*/ 110 h 168"/>
                <a:gd name="T6" fmla="*/ 0 60000 65536"/>
                <a:gd name="T7" fmla="*/ 0 60000 65536"/>
                <a:gd name="T8" fmla="*/ 0 60000 65536"/>
                <a:gd name="T9" fmla="*/ 0 w 904"/>
                <a:gd name="T10" fmla="*/ 0 h 168"/>
                <a:gd name="T11" fmla="*/ 904 w 904"/>
                <a:gd name="T12" fmla="*/ 168 h 168"/>
              </a:gdLst>
              <a:ahLst/>
              <a:cxnLst>
                <a:cxn ang="T6">
                  <a:pos x="T0" y="T1"/>
                </a:cxn>
                <a:cxn ang="T7">
                  <a:pos x="T2" y="T3"/>
                </a:cxn>
                <a:cxn ang="T8">
                  <a:pos x="T4" y="T5"/>
                </a:cxn>
              </a:cxnLst>
              <a:rect l="T9" t="T10" r="T11" b="T12"/>
              <a:pathLst>
                <a:path w="904" h="168">
                  <a:moveTo>
                    <a:pt x="0" y="0"/>
                  </a:moveTo>
                  <a:lnTo>
                    <a:pt x="360" y="0"/>
                  </a:lnTo>
                  <a:lnTo>
                    <a:pt x="904" y="16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7" name="Freeform 23"/>
            <p:cNvSpPr>
              <a:spLocks noChangeAspect="1"/>
            </p:cNvSpPr>
            <p:nvPr/>
          </p:nvSpPr>
          <p:spPr bwMode="auto">
            <a:xfrm>
              <a:off x="2285" y="2342"/>
              <a:ext cx="971" cy="64"/>
            </a:xfrm>
            <a:custGeom>
              <a:avLst/>
              <a:gdLst>
                <a:gd name="T0" fmla="*/ 0 w 1080"/>
                <a:gd name="T1" fmla="*/ 0 h 72"/>
                <a:gd name="T2" fmla="*/ 36 w 1080"/>
                <a:gd name="T3" fmla="*/ 0 h 72"/>
                <a:gd name="T4" fmla="*/ 706 w 1080"/>
                <a:gd name="T5" fmla="*/ 45 h 72"/>
                <a:gd name="T6" fmla="*/ 0 60000 65536"/>
                <a:gd name="T7" fmla="*/ 0 60000 65536"/>
                <a:gd name="T8" fmla="*/ 0 60000 65536"/>
                <a:gd name="T9" fmla="*/ 0 w 1080"/>
                <a:gd name="T10" fmla="*/ 0 h 72"/>
                <a:gd name="T11" fmla="*/ 1080 w 1080"/>
                <a:gd name="T12" fmla="*/ 72 h 72"/>
              </a:gdLst>
              <a:ahLst/>
              <a:cxnLst>
                <a:cxn ang="T6">
                  <a:pos x="T0" y="T1"/>
                </a:cxn>
                <a:cxn ang="T7">
                  <a:pos x="T2" y="T3"/>
                </a:cxn>
                <a:cxn ang="T8">
                  <a:pos x="T4" y="T5"/>
                </a:cxn>
              </a:cxnLst>
              <a:rect l="T9" t="T10" r="T11" b="T12"/>
              <a:pathLst>
                <a:path w="1080" h="72">
                  <a:moveTo>
                    <a:pt x="0" y="0"/>
                  </a:moveTo>
                  <a:lnTo>
                    <a:pt x="56" y="0"/>
                  </a:lnTo>
                  <a:lnTo>
                    <a:pt x="1080" y="72"/>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8" name="Freeform 24"/>
            <p:cNvSpPr>
              <a:spLocks noChangeAspect="1"/>
            </p:cNvSpPr>
            <p:nvPr/>
          </p:nvSpPr>
          <p:spPr bwMode="auto">
            <a:xfrm>
              <a:off x="1938" y="2564"/>
              <a:ext cx="654" cy="425"/>
            </a:xfrm>
            <a:custGeom>
              <a:avLst/>
              <a:gdLst>
                <a:gd name="T0" fmla="*/ 0 w 672"/>
                <a:gd name="T1" fmla="*/ 311 h 472"/>
                <a:gd name="T2" fmla="*/ 72 w 672"/>
                <a:gd name="T3" fmla="*/ 311 h 472"/>
                <a:gd name="T4" fmla="*/ 602 w 672"/>
                <a:gd name="T5" fmla="*/ 0 h 472"/>
                <a:gd name="T6" fmla="*/ 0 60000 65536"/>
                <a:gd name="T7" fmla="*/ 0 60000 65536"/>
                <a:gd name="T8" fmla="*/ 0 60000 65536"/>
                <a:gd name="T9" fmla="*/ 0 w 672"/>
                <a:gd name="T10" fmla="*/ 0 h 472"/>
                <a:gd name="T11" fmla="*/ 672 w 672"/>
                <a:gd name="T12" fmla="*/ 472 h 472"/>
              </a:gdLst>
              <a:ahLst/>
              <a:cxnLst>
                <a:cxn ang="T6">
                  <a:pos x="T0" y="T1"/>
                </a:cxn>
                <a:cxn ang="T7">
                  <a:pos x="T2" y="T3"/>
                </a:cxn>
                <a:cxn ang="T8">
                  <a:pos x="T4" y="T5"/>
                </a:cxn>
              </a:cxnLst>
              <a:rect l="T9" t="T10" r="T11" b="T12"/>
              <a:pathLst>
                <a:path w="672" h="472">
                  <a:moveTo>
                    <a:pt x="0" y="472"/>
                  </a:moveTo>
                  <a:lnTo>
                    <a:pt x="80" y="472"/>
                  </a:lnTo>
                  <a:lnTo>
                    <a:pt x="672"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9" name="Freeform 25"/>
            <p:cNvSpPr>
              <a:spLocks noChangeAspect="1"/>
            </p:cNvSpPr>
            <p:nvPr/>
          </p:nvSpPr>
          <p:spPr bwMode="auto">
            <a:xfrm>
              <a:off x="3364" y="2478"/>
              <a:ext cx="539" cy="806"/>
            </a:xfrm>
            <a:custGeom>
              <a:avLst/>
              <a:gdLst>
                <a:gd name="T0" fmla="*/ 391 w 600"/>
                <a:gd name="T1" fmla="*/ 587 h 896"/>
                <a:gd name="T2" fmla="*/ 333 w 600"/>
                <a:gd name="T3" fmla="*/ 587 h 896"/>
                <a:gd name="T4" fmla="*/ 0 w 600"/>
                <a:gd name="T5" fmla="*/ 0 h 896"/>
                <a:gd name="T6" fmla="*/ 0 60000 65536"/>
                <a:gd name="T7" fmla="*/ 0 60000 65536"/>
                <a:gd name="T8" fmla="*/ 0 60000 65536"/>
                <a:gd name="T9" fmla="*/ 0 w 600"/>
                <a:gd name="T10" fmla="*/ 0 h 896"/>
                <a:gd name="T11" fmla="*/ 600 w 600"/>
                <a:gd name="T12" fmla="*/ 896 h 896"/>
              </a:gdLst>
              <a:ahLst/>
              <a:cxnLst>
                <a:cxn ang="T6">
                  <a:pos x="T0" y="T1"/>
                </a:cxn>
                <a:cxn ang="T7">
                  <a:pos x="T2" y="T3"/>
                </a:cxn>
                <a:cxn ang="T8">
                  <a:pos x="T4" y="T5"/>
                </a:cxn>
              </a:cxnLst>
              <a:rect l="T9" t="T10" r="T11" b="T12"/>
              <a:pathLst>
                <a:path w="600" h="896">
                  <a:moveTo>
                    <a:pt x="600" y="896"/>
                  </a:moveTo>
                  <a:lnTo>
                    <a:pt x="512" y="89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0" name="Freeform 26"/>
            <p:cNvSpPr>
              <a:spLocks noChangeAspect="1"/>
            </p:cNvSpPr>
            <p:nvPr/>
          </p:nvSpPr>
          <p:spPr bwMode="auto">
            <a:xfrm>
              <a:off x="3608" y="2543"/>
              <a:ext cx="288" cy="453"/>
            </a:xfrm>
            <a:custGeom>
              <a:avLst/>
              <a:gdLst>
                <a:gd name="T0" fmla="*/ 210 w 320"/>
                <a:gd name="T1" fmla="*/ 329 h 504"/>
                <a:gd name="T2" fmla="*/ 157 w 320"/>
                <a:gd name="T3" fmla="*/ 329 h 504"/>
                <a:gd name="T4" fmla="*/ 0 w 320"/>
                <a:gd name="T5" fmla="*/ 0 h 504"/>
                <a:gd name="T6" fmla="*/ 0 60000 65536"/>
                <a:gd name="T7" fmla="*/ 0 60000 65536"/>
                <a:gd name="T8" fmla="*/ 0 60000 65536"/>
                <a:gd name="T9" fmla="*/ 0 w 320"/>
                <a:gd name="T10" fmla="*/ 0 h 504"/>
                <a:gd name="T11" fmla="*/ 320 w 320"/>
                <a:gd name="T12" fmla="*/ 504 h 504"/>
              </a:gdLst>
              <a:ahLst/>
              <a:cxnLst>
                <a:cxn ang="T6">
                  <a:pos x="T0" y="T1"/>
                </a:cxn>
                <a:cxn ang="T7">
                  <a:pos x="T2" y="T3"/>
                </a:cxn>
                <a:cxn ang="T8">
                  <a:pos x="T4" y="T5"/>
                </a:cxn>
              </a:cxnLst>
              <a:rect l="T9" t="T10" r="T11" b="T12"/>
              <a:pathLst>
                <a:path w="320" h="504">
                  <a:moveTo>
                    <a:pt x="320" y="504"/>
                  </a:moveTo>
                  <a:lnTo>
                    <a:pt x="240" y="504"/>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1" name="Freeform 27"/>
            <p:cNvSpPr>
              <a:spLocks noChangeAspect="1"/>
            </p:cNvSpPr>
            <p:nvPr/>
          </p:nvSpPr>
          <p:spPr bwMode="auto">
            <a:xfrm>
              <a:off x="3421" y="4420"/>
              <a:ext cx="475" cy="79"/>
            </a:xfrm>
            <a:custGeom>
              <a:avLst/>
              <a:gdLst>
                <a:gd name="T0" fmla="*/ 345 w 528"/>
                <a:gd name="T1" fmla="*/ 0 h 88"/>
                <a:gd name="T2" fmla="*/ 294 w 528"/>
                <a:gd name="T3" fmla="*/ 0 h 88"/>
                <a:gd name="T4" fmla="*/ 0 w 528"/>
                <a:gd name="T5" fmla="*/ 57 h 88"/>
                <a:gd name="T6" fmla="*/ 0 60000 65536"/>
                <a:gd name="T7" fmla="*/ 0 60000 65536"/>
                <a:gd name="T8" fmla="*/ 0 60000 65536"/>
                <a:gd name="T9" fmla="*/ 0 w 528"/>
                <a:gd name="T10" fmla="*/ 0 h 88"/>
                <a:gd name="T11" fmla="*/ 528 w 528"/>
                <a:gd name="T12" fmla="*/ 88 h 88"/>
              </a:gdLst>
              <a:ahLst/>
              <a:cxnLst>
                <a:cxn ang="T6">
                  <a:pos x="T0" y="T1"/>
                </a:cxn>
                <a:cxn ang="T7">
                  <a:pos x="T2" y="T3"/>
                </a:cxn>
                <a:cxn ang="T8">
                  <a:pos x="T4" y="T5"/>
                </a:cxn>
              </a:cxnLst>
              <a:rect l="T9" t="T10" r="T11" b="T12"/>
              <a:pathLst>
                <a:path w="528" h="88">
                  <a:moveTo>
                    <a:pt x="528" y="0"/>
                  </a:moveTo>
                  <a:lnTo>
                    <a:pt x="448" y="0"/>
                  </a:lnTo>
                  <a:lnTo>
                    <a:pt x="0" y="8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2" name="Freeform 28"/>
            <p:cNvSpPr>
              <a:spLocks noChangeAspect="1"/>
            </p:cNvSpPr>
            <p:nvPr/>
          </p:nvSpPr>
          <p:spPr bwMode="auto">
            <a:xfrm>
              <a:off x="3500" y="3082"/>
              <a:ext cx="396" cy="497"/>
            </a:xfrm>
            <a:custGeom>
              <a:avLst/>
              <a:gdLst>
                <a:gd name="T0" fmla="*/ 288 w 440"/>
                <a:gd name="T1" fmla="*/ 362 h 552"/>
                <a:gd name="T2" fmla="*/ 237 w 440"/>
                <a:gd name="T3" fmla="*/ 362 h 552"/>
                <a:gd name="T4" fmla="*/ 0 w 440"/>
                <a:gd name="T5" fmla="*/ 0 h 552"/>
                <a:gd name="T6" fmla="*/ 0 60000 65536"/>
                <a:gd name="T7" fmla="*/ 0 60000 65536"/>
                <a:gd name="T8" fmla="*/ 0 60000 65536"/>
                <a:gd name="T9" fmla="*/ 0 w 440"/>
                <a:gd name="T10" fmla="*/ 0 h 552"/>
                <a:gd name="T11" fmla="*/ 440 w 440"/>
                <a:gd name="T12" fmla="*/ 552 h 552"/>
              </a:gdLst>
              <a:ahLst/>
              <a:cxnLst>
                <a:cxn ang="T6">
                  <a:pos x="T0" y="T1"/>
                </a:cxn>
                <a:cxn ang="T7">
                  <a:pos x="T2" y="T3"/>
                </a:cxn>
                <a:cxn ang="T8">
                  <a:pos x="T4" y="T5"/>
                </a:cxn>
              </a:cxnLst>
              <a:rect l="T9" t="T10" r="T11" b="T12"/>
              <a:pathLst>
                <a:path w="440" h="552">
                  <a:moveTo>
                    <a:pt x="440" y="552"/>
                  </a:moveTo>
                  <a:lnTo>
                    <a:pt x="360" y="552"/>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3" name="Line 29"/>
            <p:cNvSpPr>
              <a:spLocks noChangeAspect="1" noChangeShapeType="1"/>
            </p:cNvSpPr>
            <p:nvPr/>
          </p:nvSpPr>
          <p:spPr bwMode="auto">
            <a:xfrm flipH="1">
              <a:off x="3515" y="3967"/>
              <a:ext cx="38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Freeform 30"/>
            <p:cNvSpPr>
              <a:spLocks noChangeAspect="1"/>
            </p:cNvSpPr>
            <p:nvPr/>
          </p:nvSpPr>
          <p:spPr bwMode="auto">
            <a:xfrm>
              <a:off x="3536" y="1550"/>
              <a:ext cx="360" cy="51"/>
            </a:xfrm>
            <a:custGeom>
              <a:avLst/>
              <a:gdLst>
                <a:gd name="T0" fmla="*/ 263 w 400"/>
                <a:gd name="T1" fmla="*/ 0 h 56"/>
                <a:gd name="T2" fmla="*/ 210 w 400"/>
                <a:gd name="T3" fmla="*/ 0 h 56"/>
                <a:gd name="T4" fmla="*/ 0 w 400"/>
                <a:gd name="T5" fmla="*/ 38 h 56"/>
                <a:gd name="T6" fmla="*/ 0 60000 65536"/>
                <a:gd name="T7" fmla="*/ 0 60000 65536"/>
                <a:gd name="T8" fmla="*/ 0 60000 65536"/>
                <a:gd name="T9" fmla="*/ 0 w 400"/>
                <a:gd name="T10" fmla="*/ 0 h 56"/>
                <a:gd name="T11" fmla="*/ 400 w 400"/>
                <a:gd name="T12" fmla="*/ 56 h 56"/>
              </a:gdLst>
              <a:ahLst/>
              <a:cxnLst>
                <a:cxn ang="T6">
                  <a:pos x="T0" y="T1"/>
                </a:cxn>
                <a:cxn ang="T7">
                  <a:pos x="T2" y="T3"/>
                </a:cxn>
                <a:cxn ang="T8">
                  <a:pos x="T4" y="T5"/>
                </a:cxn>
              </a:cxnLst>
              <a:rect l="T9" t="T10" r="T11" b="T12"/>
              <a:pathLst>
                <a:path w="400" h="56">
                  <a:moveTo>
                    <a:pt x="400" y="0"/>
                  </a:moveTo>
                  <a:lnTo>
                    <a:pt x="320" y="0"/>
                  </a:lnTo>
                  <a:lnTo>
                    <a:pt x="0" y="56"/>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5" name="Freeform 31"/>
            <p:cNvSpPr>
              <a:spLocks noChangeAspect="1"/>
            </p:cNvSpPr>
            <p:nvPr/>
          </p:nvSpPr>
          <p:spPr bwMode="auto">
            <a:xfrm>
              <a:off x="3263" y="2126"/>
              <a:ext cx="640" cy="100"/>
            </a:xfrm>
            <a:custGeom>
              <a:avLst/>
              <a:gdLst>
                <a:gd name="T0" fmla="*/ 465 w 712"/>
                <a:gd name="T1" fmla="*/ 0 h 112"/>
                <a:gd name="T2" fmla="*/ 407 w 712"/>
                <a:gd name="T3" fmla="*/ 0 h 112"/>
                <a:gd name="T4" fmla="*/ 0 w 712"/>
                <a:gd name="T5" fmla="*/ 71 h 112"/>
                <a:gd name="T6" fmla="*/ 0 60000 65536"/>
                <a:gd name="T7" fmla="*/ 0 60000 65536"/>
                <a:gd name="T8" fmla="*/ 0 60000 65536"/>
                <a:gd name="T9" fmla="*/ 0 w 712"/>
                <a:gd name="T10" fmla="*/ 0 h 112"/>
                <a:gd name="T11" fmla="*/ 712 w 712"/>
                <a:gd name="T12" fmla="*/ 112 h 112"/>
              </a:gdLst>
              <a:ahLst/>
              <a:cxnLst>
                <a:cxn ang="T6">
                  <a:pos x="T0" y="T1"/>
                </a:cxn>
                <a:cxn ang="T7">
                  <a:pos x="T2" y="T3"/>
                </a:cxn>
                <a:cxn ang="T8">
                  <a:pos x="T4" y="T5"/>
                </a:cxn>
              </a:cxnLst>
              <a:rect l="T9" t="T10" r="T11" b="T12"/>
              <a:pathLst>
                <a:path w="712" h="112">
                  <a:moveTo>
                    <a:pt x="712" y="0"/>
                  </a:moveTo>
                  <a:lnTo>
                    <a:pt x="624" y="0"/>
                  </a:lnTo>
                  <a:lnTo>
                    <a:pt x="0" y="112"/>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6" name="Freeform 32"/>
            <p:cNvSpPr>
              <a:spLocks noChangeAspect="1"/>
            </p:cNvSpPr>
            <p:nvPr/>
          </p:nvSpPr>
          <p:spPr bwMode="auto">
            <a:xfrm>
              <a:off x="3493" y="1291"/>
              <a:ext cx="396" cy="166"/>
            </a:xfrm>
            <a:custGeom>
              <a:avLst/>
              <a:gdLst>
                <a:gd name="T0" fmla="*/ 288 w 440"/>
                <a:gd name="T1" fmla="*/ 0 h 184"/>
                <a:gd name="T2" fmla="*/ 241 w 440"/>
                <a:gd name="T3" fmla="*/ 0 h 184"/>
                <a:gd name="T4" fmla="*/ 0 w 440"/>
                <a:gd name="T5" fmla="*/ 122 h 184"/>
                <a:gd name="T6" fmla="*/ 0 60000 65536"/>
                <a:gd name="T7" fmla="*/ 0 60000 65536"/>
                <a:gd name="T8" fmla="*/ 0 60000 65536"/>
                <a:gd name="T9" fmla="*/ 0 w 440"/>
                <a:gd name="T10" fmla="*/ 0 h 184"/>
                <a:gd name="T11" fmla="*/ 440 w 440"/>
                <a:gd name="T12" fmla="*/ 184 h 184"/>
              </a:gdLst>
              <a:ahLst/>
              <a:cxnLst>
                <a:cxn ang="T6">
                  <a:pos x="T0" y="T1"/>
                </a:cxn>
                <a:cxn ang="T7">
                  <a:pos x="T2" y="T3"/>
                </a:cxn>
                <a:cxn ang="T8">
                  <a:pos x="T4" y="T5"/>
                </a:cxn>
              </a:cxnLst>
              <a:rect l="T9" t="T10" r="T11" b="T12"/>
              <a:pathLst>
                <a:path w="440" h="184">
                  <a:moveTo>
                    <a:pt x="440" y="0"/>
                  </a:moveTo>
                  <a:lnTo>
                    <a:pt x="368" y="0"/>
                  </a:lnTo>
                  <a:lnTo>
                    <a:pt x="0" y="184"/>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7" name="Freeform 33"/>
            <p:cNvSpPr>
              <a:spLocks noChangeAspect="1"/>
            </p:cNvSpPr>
            <p:nvPr/>
          </p:nvSpPr>
          <p:spPr bwMode="auto">
            <a:xfrm>
              <a:off x="3263" y="1032"/>
              <a:ext cx="633" cy="202"/>
            </a:xfrm>
            <a:custGeom>
              <a:avLst/>
              <a:gdLst>
                <a:gd name="T0" fmla="*/ 460 w 704"/>
                <a:gd name="T1" fmla="*/ 0 h 224"/>
                <a:gd name="T2" fmla="*/ 407 w 704"/>
                <a:gd name="T3" fmla="*/ 0 h 224"/>
                <a:gd name="T4" fmla="*/ 0 w 704"/>
                <a:gd name="T5" fmla="*/ 148 h 224"/>
                <a:gd name="T6" fmla="*/ 0 60000 65536"/>
                <a:gd name="T7" fmla="*/ 0 60000 65536"/>
                <a:gd name="T8" fmla="*/ 0 60000 65536"/>
                <a:gd name="T9" fmla="*/ 0 w 704"/>
                <a:gd name="T10" fmla="*/ 0 h 224"/>
                <a:gd name="T11" fmla="*/ 704 w 704"/>
                <a:gd name="T12" fmla="*/ 224 h 224"/>
              </a:gdLst>
              <a:ahLst/>
              <a:cxnLst>
                <a:cxn ang="T6">
                  <a:pos x="T0" y="T1"/>
                </a:cxn>
                <a:cxn ang="T7">
                  <a:pos x="T2" y="T3"/>
                </a:cxn>
                <a:cxn ang="T8">
                  <a:pos x="T4" y="T5"/>
                </a:cxn>
              </a:cxnLst>
              <a:rect l="T9" t="T10" r="T11" b="T12"/>
              <a:pathLst>
                <a:path w="704" h="224">
                  <a:moveTo>
                    <a:pt x="704" y="0"/>
                  </a:moveTo>
                  <a:lnTo>
                    <a:pt x="624" y="0"/>
                  </a:lnTo>
                  <a:lnTo>
                    <a:pt x="0" y="224"/>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8" name="Freeform 34"/>
            <p:cNvSpPr>
              <a:spLocks noChangeAspect="1"/>
            </p:cNvSpPr>
            <p:nvPr/>
          </p:nvSpPr>
          <p:spPr bwMode="auto">
            <a:xfrm>
              <a:off x="3263" y="867"/>
              <a:ext cx="633" cy="115"/>
            </a:xfrm>
            <a:custGeom>
              <a:avLst/>
              <a:gdLst>
                <a:gd name="T0" fmla="*/ 460 w 704"/>
                <a:gd name="T1" fmla="*/ 0 h 128"/>
                <a:gd name="T2" fmla="*/ 407 w 704"/>
                <a:gd name="T3" fmla="*/ 0 h 128"/>
                <a:gd name="T4" fmla="*/ 0 w 704"/>
                <a:gd name="T5" fmla="*/ 84 h 128"/>
                <a:gd name="T6" fmla="*/ 0 60000 65536"/>
                <a:gd name="T7" fmla="*/ 0 60000 65536"/>
                <a:gd name="T8" fmla="*/ 0 60000 65536"/>
                <a:gd name="T9" fmla="*/ 0 w 704"/>
                <a:gd name="T10" fmla="*/ 0 h 128"/>
                <a:gd name="T11" fmla="*/ 704 w 704"/>
                <a:gd name="T12" fmla="*/ 128 h 128"/>
              </a:gdLst>
              <a:ahLst/>
              <a:cxnLst>
                <a:cxn ang="T6">
                  <a:pos x="T0" y="T1"/>
                </a:cxn>
                <a:cxn ang="T7">
                  <a:pos x="T2" y="T3"/>
                </a:cxn>
                <a:cxn ang="T8">
                  <a:pos x="T4" y="T5"/>
                </a:cxn>
              </a:cxnLst>
              <a:rect l="T9" t="T10" r="T11" b="T12"/>
              <a:pathLst>
                <a:path w="704" h="128">
                  <a:moveTo>
                    <a:pt x="704" y="0"/>
                  </a:moveTo>
                  <a:lnTo>
                    <a:pt x="624" y="0"/>
                  </a:lnTo>
                  <a:lnTo>
                    <a:pt x="0" y="12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9" name="Freeform 35"/>
            <p:cNvSpPr>
              <a:spLocks noChangeAspect="1"/>
            </p:cNvSpPr>
            <p:nvPr/>
          </p:nvSpPr>
          <p:spPr bwMode="auto">
            <a:xfrm>
              <a:off x="3342" y="543"/>
              <a:ext cx="547" cy="166"/>
            </a:xfrm>
            <a:custGeom>
              <a:avLst/>
              <a:gdLst>
                <a:gd name="T0" fmla="*/ 399 w 608"/>
                <a:gd name="T1" fmla="*/ 0 h 184"/>
                <a:gd name="T2" fmla="*/ 351 w 608"/>
                <a:gd name="T3" fmla="*/ 0 h 184"/>
                <a:gd name="T4" fmla="*/ 0 w 608"/>
                <a:gd name="T5" fmla="*/ 122 h 184"/>
                <a:gd name="T6" fmla="*/ 0 60000 65536"/>
                <a:gd name="T7" fmla="*/ 0 60000 65536"/>
                <a:gd name="T8" fmla="*/ 0 60000 65536"/>
                <a:gd name="T9" fmla="*/ 0 w 608"/>
                <a:gd name="T10" fmla="*/ 0 h 184"/>
                <a:gd name="T11" fmla="*/ 608 w 608"/>
                <a:gd name="T12" fmla="*/ 184 h 184"/>
              </a:gdLst>
              <a:ahLst/>
              <a:cxnLst>
                <a:cxn ang="T6">
                  <a:pos x="T0" y="T1"/>
                </a:cxn>
                <a:cxn ang="T7">
                  <a:pos x="T2" y="T3"/>
                </a:cxn>
                <a:cxn ang="T8">
                  <a:pos x="T4" y="T5"/>
                </a:cxn>
              </a:cxnLst>
              <a:rect l="T9" t="T10" r="T11" b="T12"/>
              <a:pathLst>
                <a:path w="608" h="184">
                  <a:moveTo>
                    <a:pt x="608" y="0"/>
                  </a:moveTo>
                  <a:lnTo>
                    <a:pt x="536" y="0"/>
                  </a:lnTo>
                  <a:lnTo>
                    <a:pt x="0" y="184"/>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0" name="Freeform 36"/>
            <p:cNvSpPr>
              <a:spLocks noChangeAspect="1"/>
            </p:cNvSpPr>
            <p:nvPr/>
          </p:nvSpPr>
          <p:spPr bwMode="auto">
            <a:xfrm>
              <a:off x="3263" y="399"/>
              <a:ext cx="640" cy="223"/>
            </a:xfrm>
            <a:custGeom>
              <a:avLst/>
              <a:gdLst>
                <a:gd name="T0" fmla="*/ 465 w 712"/>
                <a:gd name="T1" fmla="*/ 0 h 248"/>
                <a:gd name="T2" fmla="*/ 407 w 712"/>
                <a:gd name="T3" fmla="*/ 0 h 248"/>
                <a:gd name="T4" fmla="*/ 0 w 712"/>
                <a:gd name="T5" fmla="*/ 163 h 248"/>
                <a:gd name="T6" fmla="*/ 0 60000 65536"/>
                <a:gd name="T7" fmla="*/ 0 60000 65536"/>
                <a:gd name="T8" fmla="*/ 0 60000 65536"/>
                <a:gd name="T9" fmla="*/ 0 w 712"/>
                <a:gd name="T10" fmla="*/ 0 h 248"/>
                <a:gd name="T11" fmla="*/ 712 w 712"/>
                <a:gd name="T12" fmla="*/ 248 h 248"/>
              </a:gdLst>
              <a:ahLst/>
              <a:cxnLst>
                <a:cxn ang="T6">
                  <a:pos x="T0" y="T1"/>
                </a:cxn>
                <a:cxn ang="T7">
                  <a:pos x="T2" y="T3"/>
                </a:cxn>
                <a:cxn ang="T8">
                  <a:pos x="T4" y="T5"/>
                </a:cxn>
              </a:cxnLst>
              <a:rect l="T9" t="T10" r="T11" b="T12"/>
              <a:pathLst>
                <a:path w="712" h="248">
                  <a:moveTo>
                    <a:pt x="712" y="0"/>
                  </a:moveTo>
                  <a:lnTo>
                    <a:pt x="624" y="0"/>
                  </a:lnTo>
                  <a:lnTo>
                    <a:pt x="0" y="24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1" name="Freeform 37"/>
            <p:cNvSpPr>
              <a:spLocks noChangeAspect="1"/>
            </p:cNvSpPr>
            <p:nvPr/>
          </p:nvSpPr>
          <p:spPr bwMode="auto">
            <a:xfrm>
              <a:off x="3385" y="709"/>
              <a:ext cx="504" cy="64"/>
            </a:xfrm>
            <a:custGeom>
              <a:avLst/>
              <a:gdLst>
                <a:gd name="T0" fmla="*/ 368 w 560"/>
                <a:gd name="T1" fmla="*/ 0 h 72"/>
                <a:gd name="T2" fmla="*/ 319 w 560"/>
                <a:gd name="T3" fmla="*/ 0 h 72"/>
                <a:gd name="T4" fmla="*/ 0 w 560"/>
                <a:gd name="T5" fmla="*/ 45 h 72"/>
                <a:gd name="T6" fmla="*/ 0 60000 65536"/>
                <a:gd name="T7" fmla="*/ 0 60000 65536"/>
                <a:gd name="T8" fmla="*/ 0 60000 65536"/>
                <a:gd name="T9" fmla="*/ 0 w 560"/>
                <a:gd name="T10" fmla="*/ 0 h 72"/>
                <a:gd name="T11" fmla="*/ 560 w 560"/>
                <a:gd name="T12" fmla="*/ 72 h 72"/>
              </a:gdLst>
              <a:ahLst/>
              <a:cxnLst>
                <a:cxn ang="T6">
                  <a:pos x="T0" y="T1"/>
                </a:cxn>
                <a:cxn ang="T7">
                  <a:pos x="T2" y="T3"/>
                </a:cxn>
                <a:cxn ang="T8">
                  <a:pos x="T4" y="T5"/>
                </a:cxn>
              </a:cxnLst>
              <a:rect l="T9" t="T10" r="T11" b="T12"/>
              <a:pathLst>
                <a:path w="560" h="72">
                  <a:moveTo>
                    <a:pt x="560" y="0"/>
                  </a:moveTo>
                  <a:lnTo>
                    <a:pt x="488" y="0"/>
                  </a:lnTo>
                  <a:lnTo>
                    <a:pt x="0" y="72"/>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2" name="Rectangle 38"/>
            <p:cNvSpPr>
              <a:spLocks noChangeAspect="1" noChangeArrowheads="1"/>
            </p:cNvSpPr>
            <p:nvPr/>
          </p:nvSpPr>
          <p:spPr bwMode="auto">
            <a:xfrm>
              <a:off x="1604" y="353"/>
              <a:ext cx="59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Nasal (nose)</a:t>
              </a:r>
              <a:endParaRPr lang="en-US" sz="1000">
                <a:latin typeface="Arial" charset="0"/>
              </a:endParaRPr>
            </a:p>
          </p:txBody>
        </p:sp>
        <p:sp>
          <p:nvSpPr>
            <p:cNvPr id="11303" name="Rectangle 39"/>
            <p:cNvSpPr>
              <a:spLocks noChangeAspect="1" noChangeArrowheads="1"/>
            </p:cNvSpPr>
            <p:nvPr/>
          </p:nvSpPr>
          <p:spPr bwMode="auto">
            <a:xfrm>
              <a:off x="1598" y="511"/>
              <a:ext cx="60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Oral (mouth)</a:t>
              </a:r>
              <a:endParaRPr lang="en-US" sz="1000">
                <a:latin typeface="Arial" charset="0"/>
              </a:endParaRPr>
            </a:p>
          </p:txBody>
        </p:sp>
        <p:sp>
          <p:nvSpPr>
            <p:cNvPr id="11304" name="Rectangle 40"/>
            <p:cNvSpPr>
              <a:spLocks noChangeAspect="1" noChangeArrowheads="1"/>
            </p:cNvSpPr>
            <p:nvPr/>
          </p:nvSpPr>
          <p:spPr bwMode="auto">
            <a:xfrm>
              <a:off x="1598" y="741"/>
              <a:ext cx="7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Cervical (neck)</a:t>
              </a:r>
              <a:endParaRPr lang="en-US" sz="1000">
                <a:latin typeface="Arial" charset="0"/>
              </a:endParaRPr>
            </a:p>
          </p:txBody>
        </p:sp>
        <p:sp>
          <p:nvSpPr>
            <p:cNvPr id="11305" name="Rectangle 41"/>
            <p:cNvSpPr>
              <a:spLocks noChangeAspect="1" noChangeArrowheads="1"/>
            </p:cNvSpPr>
            <p:nvPr/>
          </p:nvSpPr>
          <p:spPr bwMode="auto">
            <a:xfrm>
              <a:off x="1598" y="936"/>
              <a:ext cx="88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Acromial</a:t>
              </a:r>
            </a:p>
            <a:p>
              <a:pPr eaLnBrk="1" hangingPunct="1"/>
              <a:r>
                <a:rPr lang="en-US" sz="1000">
                  <a:solidFill>
                    <a:srgbClr val="000000"/>
                  </a:solidFill>
                  <a:latin typeface="Arial" charset="0"/>
                </a:rPr>
                <a:t>(point of shoulder)</a:t>
              </a:r>
              <a:endParaRPr lang="en-US" sz="1000">
                <a:latin typeface="Arial" charset="0"/>
              </a:endParaRPr>
            </a:p>
          </p:txBody>
        </p:sp>
        <p:sp>
          <p:nvSpPr>
            <p:cNvPr id="11306" name="Rectangle 42"/>
            <p:cNvSpPr>
              <a:spLocks noChangeAspect="1" noChangeArrowheads="1"/>
            </p:cNvSpPr>
            <p:nvPr/>
          </p:nvSpPr>
          <p:spPr bwMode="auto">
            <a:xfrm>
              <a:off x="1598" y="1194"/>
              <a:ext cx="75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Axillary (armpit)</a:t>
              </a:r>
              <a:endParaRPr lang="en-US" sz="1000">
                <a:latin typeface="Arial" charset="0"/>
              </a:endParaRPr>
            </a:p>
          </p:txBody>
        </p:sp>
        <p:sp>
          <p:nvSpPr>
            <p:cNvPr id="11307" name="Rectangle 43"/>
            <p:cNvSpPr>
              <a:spLocks noChangeAspect="1" noChangeArrowheads="1"/>
            </p:cNvSpPr>
            <p:nvPr/>
          </p:nvSpPr>
          <p:spPr bwMode="auto">
            <a:xfrm>
              <a:off x="1598" y="1611"/>
              <a:ext cx="67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Brachial (arm)</a:t>
              </a:r>
              <a:endParaRPr lang="en-US" sz="1000">
                <a:latin typeface="Arial" charset="0"/>
              </a:endParaRPr>
            </a:p>
          </p:txBody>
        </p:sp>
        <p:sp>
          <p:nvSpPr>
            <p:cNvPr id="11308" name="Rectangle 44"/>
            <p:cNvSpPr>
              <a:spLocks noChangeAspect="1" noChangeArrowheads="1"/>
            </p:cNvSpPr>
            <p:nvPr/>
          </p:nvSpPr>
          <p:spPr bwMode="auto">
            <a:xfrm>
              <a:off x="1598" y="1777"/>
              <a:ext cx="7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Antecubital</a:t>
              </a:r>
            </a:p>
            <a:p>
              <a:pPr eaLnBrk="1" hangingPunct="1"/>
              <a:r>
                <a:rPr lang="en-US" sz="1000">
                  <a:solidFill>
                    <a:srgbClr val="000000"/>
                  </a:solidFill>
                  <a:latin typeface="Arial" charset="0"/>
                </a:rPr>
                <a:t>(front of elbow)</a:t>
              </a:r>
              <a:endParaRPr lang="en-US" sz="1000">
                <a:latin typeface="Arial" charset="0"/>
              </a:endParaRPr>
            </a:p>
          </p:txBody>
        </p:sp>
        <p:sp>
          <p:nvSpPr>
            <p:cNvPr id="11309" name="Rectangle 45"/>
            <p:cNvSpPr>
              <a:spLocks noChangeAspect="1" noChangeArrowheads="1"/>
            </p:cNvSpPr>
            <p:nvPr/>
          </p:nvSpPr>
          <p:spPr bwMode="auto">
            <a:xfrm>
              <a:off x="1598" y="1363"/>
              <a:ext cx="5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Abdominal</a:t>
              </a:r>
            </a:p>
            <a:p>
              <a:pPr eaLnBrk="1" hangingPunct="1"/>
              <a:r>
                <a:rPr lang="en-US" sz="1000">
                  <a:solidFill>
                    <a:srgbClr val="000000"/>
                  </a:solidFill>
                  <a:latin typeface="Arial" charset="0"/>
                </a:rPr>
                <a:t>(abdomen)</a:t>
              </a:r>
              <a:endParaRPr lang="en-US" sz="1000">
                <a:latin typeface="Arial" charset="0"/>
              </a:endParaRPr>
            </a:p>
          </p:txBody>
        </p:sp>
        <p:sp>
          <p:nvSpPr>
            <p:cNvPr id="11310" name="Rectangle 46"/>
            <p:cNvSpPr>
              <a:spLocks noChangeAspect="1" noChangeArrowheads="1"/>
            </p:cNvSpPr>
            <p:nvPr/>
          </p:nvSpPr>
          <p:spPr bwMode="auto">
            <a:xfrm>
              <a:off x="1598" y="2294"/>
              <a:ext cx="66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Pelvic (pelvis)</a:t>
              </a:r>
              <a:endParaRPr lang="en-US" sz="1000">
                <a:latin typeface="Arial" charset="0"/>
              </a:endParaRPr>
            </a:p>
          </p:txBody>
        </p:sp>
        <p:sp>
          <p:nvSpPr>
            <p:cNvPr id="11311" name="Rectangle 47"/>
            <p:cNvSpPr>
              <a:spLocks noChangeAspect="1" noChangeArrowheads="1"/>
            </p:cNvSpPr>
            <p:nvPr/>
          </p:nvSpPr>
          <p:spPr bwMode="auto">
            <a:xfrm>
              <a:off x="1598" y="2036"/>
              <a:ext cx="6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Antebrachial</a:t>
              </a:r>
            </a:p>
            <a:p>
              <a:pPr eaLnBrk="1" hangingPunct="1"/>
              <a:r>
                <a:rPr lang="en-US" sz="1000">
                  <a:solidFill>
                    <a:srgbClr val="000000"/>
                  </a:solidFill>
                  <a:latin typeface="Arial" charset="0"/>
                </a:rPr>
                <a:t>(forearm)</a:t>
              </a:r>
              <a:endParaRPr lang="en-US" sz="1000">
                <a:latin typeface="Arial" charset="0"/>
              </a:endParaRPr>
            </a:p>
          </p:txBody>
        </p:sp>
        <p:sp>
          <p:nvSpPr>
            <p:cNvPr id="11312" name="Rectangle 48"/>
            <p:cNvSpPr>
              <a:spLocks noChangeAspect="1" noChangeArrowheads="1"/>
            </p:cNvSpPr>
            <p:nvPr/>
          </p:nvSpPr>
          <p:spPr bwMode="auto">
            <a:xfrm>
              <a:off x="1598" y="2453"/>
              <a:ext cx="6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Carpal (wrist)</a:t>
              </a:r>
              <a:endParaRPr lang="en-US" sz="1000">
                <a:latin typeface="Arial" charset="0"/>
              </a:endParaRPr>
            </a:p>
          </p:txBody>
        </p:sp>
        <p:sp>
          <p:nvSpPr>
            <p:cNvPr id="11313" name="Rectangle 49"/>
            <p:cNvSpPr>
              <a:spLocks noChangeAspect="1" noChangeArrowheads="1"/>
            </p:cNvSpPr>
            <p:nvPr/>
          </p:nvSpPr>
          <p:spPr bwMode="auto">
            <a:xfrm>
              <a:off x="1598" y="2935"/>
              <a:ext cx="33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Palmar</a:t>
              </a:r>
            </a:p>
            <a:p>
              <a:pPr eaLnBrk="1" hangingPunct="1"/>
              <a:r>
                <a:rPr lang="en-US" sz="1000">
                  <a:solidFill>
                    <a:srgbClr val="000000"/>
                  </a:solidFill>
                  <a:latin typeface="Arial" charset="0"/>
                </a:rPr>
                <a:t>(palm)</a:t>
              </a:r>
              <a:endParaRPr lang="en-US" sz="1000">
                <a:latin typeface="Arial" charset="0"/>
              </a:endParaRPr>
            </a:p>
          </p:txBody>
        </p:sp>
        <p:sp>
          <p:nvSpPr>
            <p:cNvPr id="11314" name="Rectangle 50"/>
            <p:cNvSpPr>
              <a:spLocks noChangeAspect="1" noChangeArrowheads="1"/>
            </p:cNvSpPr>
            <p:nvPr/>
          </p:nvSpPr>
          <p:spPr bwMode="auto">
            <a:xfrm>
              <a:off x="1598" y="2645"/>
              <a:ext cx="37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Pollex</a:t>
              </a:r>
            </a:p>
            <a:p>
              <a:pPr eaLnBrk="1" hangingPunct="1"/>
              <a:r>
                <a:rPr lang="en-US" sz="1000">
                  <a:solidFill>
                    <a:srgbClr val="000000"/>
                  </a:solidFill>
                  <a:latin typeface="Arial" charset="0"/>
                </a:rPr>
                <a:t>(thumb)</a:t>
              </a:r>
              <a:endParaRPr lang="en-US" sz="1000">
                <a:latin typeface="Arial" charset="0"/>
              </a:endParaRPr>
            </a:p>
          </p:txBody>
        </p:sp>
        <p:sp>
          <p:nvSpPr>
            <p:cNvPr id="11315" name="Rectangle 51"/>
            <p:cNvSpPr>
              <a:spLocks noChangeAspect="1" noChangeArrowheads="1"/>
            </p:cNvSpPr>
            <p:nvPr/>
          </p:nvSpPr>
          <p:spPr bwMode="auto">
            <a:xfrm>
              <a:off x="1598" y="3230"/>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Digital</a:t>
              </a:r>
            </a:p>
            <a:p>
              <a:pPr eaLnBrk="1" hangingPunct="1"/>
              <a:r>
                <a:rPr lang="en-US" sz="1000">
                  <a:solidFill>
                    <a:srgbClr val="000000"/>
                  </a:solidFill>
                  <a:latin typeface="Arial" charset="0"/>
                </a:rPr>
                <a:t>(fingers)</a:t>
              </a:r>
              <a:endParaRPr lang="en-US" sz="1000">
                <a:latin typeface="Arial" charset="0"/>
              </a:endParaRPr>
            </a:p>
          </p:txBody>
        </p:sp>
        <p:sp>
          <p:nvSpPr>
            <p:cNvPr id="11316" name="Rectangle 52"/>
            <p:cNvSpPr>
              <a:spLocks noChangeAspect="1" noChangeArrowheads="1"/>
            </p:cNvSpPr>
            <p:nvPr/>
          </p:nvSpPr>
          <p:spPr bwMode="auto">
            <a:xfrm>
              <a:off x="1598" y="3525"/>
              <a:ext cx="102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Pubic (genital region)</a:t>
              </a:r>
              <a:endParaRPr lang="en-US" sz="1000">
                <a:latin typeface="Arial" charset="0"/>
              </a:endParaRPr>
            </a:p>
          </p:txBody>
        </p:sp>
        <p:sp>
          <p:nvSpPr>
            <p:cNvPr id="11317" name="Rectangle 53"/>
            <p:cNvSpPr>
              <a:spLocks noChangeAspect="1" noChangeArrowheads="1"/>
            </p:cNvSpPr>
            <p:nvPr/>
          </p:nvSpPr>
          <p:spPr bwMode="auto">
            <a:xfrm>
              <a:off x="1598" y="3813"/>
              <a:ext cx="69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Patellar</a:t>
              </a:r>
            </a:p>
            <a:p>
              <a:pPr eaLnBrk="1" hangingPunct="1"/>
              <a:r>
                <a:rPr lang="en-US" sz="1000">
                  <a:solidFill>
                    <a:srgbClr val="000000"/>
                  </a:solidFill>
                  <a:latin typeface="Arial" charset="0"/>
                </a:rPr>
                <a:t>(anterior knee)</a:t>
              </a:r>
              <a:endParaRPr lang="en-US" sz="1000">
                <a:latin typeface="Arial" charset="0"/>
              </a:endParaRPr>
            </a:p>
          </p:txBody>
        </p:sp>
        <p:sp>
          <p:nvSpPr>
            <p:cNvPr id="11318" name="Rectangle 54"/>
            <p:cNvSpPr>
              <a:spLocks noChangeAspect="1" noChangeArrowheads="1"/>
            </p:cNvSpPr>
            <p:nvPr/>
          </p:nvSpPr>
          <p:spPr bwMode="auto">
            <a:xfrm>
              <a:off x="1598" y="4143"/>
              <a:ext cx="53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Crural (leg)</a:t>
              </a:r>
              <a:endParaRPr lang="en-US" sz="1000">
                <a:latin typeface="Arial" charset="0"/>
              </a:endParaRPr>
            </a:p>
          </p:txBody>
        </p:sp>
        <p:sp>
          <p:nvSpPr>
            <p:cNvPr id="11319" name="Rectangle 55"/>
            <p:cNvSpPr>
              <a:spLocks noChangeAspect="1" noChangeArrowheads="1"/>
            </p:cNvSpPr>
            <p:nvPr/>
          </p:nvSpPr>
          <p:spPr bwMode="auto">
            <a:xfrm>
              <a:off x="2011" y="4388"/>
              <a:ext cx="64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Tarsal (ankle)</a:t>
              </a:r>
              <a:endParaRPr lang="en-US" sz="1000">
                <a:latin typeface="Arial" charset="0"/>
              </a:endParaRPr>
            </a:p>
          </p:txBody>
        </p:sp>
        <p:sp>
          <p:nvSpPr>
            <p:cNvPr id="11320" name="Rectangle 56"/>
            <p:cNvSpPr>
              <a:spLocks noChangeAspect="1" noChangeArrowheads="1"/>
            </p:cNvSpPr>
            <p:nvPr/>
          </p:nvSpPr>
          <p:spPr bwMode="auto">
            <a:xfrm>
              <a:off x="1611" y="4471"/>
              <a:ext cx="2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Pedal</a:t>
              </a:r>
            </a:p>
            <a:p>
              <a:pPr eaLnBrk="1" hangingPunct="1"/>
              <a:r>
                <a:rPr lang="en-US" sz="1000">
                  <a:solidFill>
                    <a:srgbClr val="000000"/>
                  </a:solidFill>
                  <a:latin typeface="Arial" charset="0"/>
                </a:rPr>
                <a:t>(foot)</a:t>
              </a:r>
              <a:endParaRPr lang="en-US" sz="1000">
                <a:latin typeface="Arial" charset="0"/>
              </a:endParaRPr>
            </a:p>
          </p:txBody>
        </p:sp>
        <p:sp>
          <p:nvSpPr>
            <p:cNvPr id="11321" name="Rectangle 57"/>
            <p:cNvSpPr>
              <a:spLocks noChangeAspect="1" noChangeArrowheads="1"/>
            </p:cNvSpPr>
            <p:nvPr/>
          </p:nvSpPr>
          <p:spPr bwMode="auto">
            <a:xfrm>
              <a:off x="2011" y="4575"/>
              <a:ext cx="6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Digital (toes)</a:t>
              </a:r>
              <a:endParaRPr lang="en-US" sz="1000">
                <a:latin typeface="Arial" charset="0"/>
              </a:endParaRPr>
            </a:p>
          </p:txBody>
        </p:sp>
        <p:sp>
          <p:nvSpPr>
            <p:cNvPr id="11322" name="Rectangle 58"/>
            <p:cNvSpPr>
              <a:spLocks noChangeAspect="1" noChangeArrowheads="1"/>
            </p:cNvSpPr>
            <p:nvPr/>
          </p:nvSpPr>
          <p:spPr bwMode="auto">
            <a:xfrm>
              <a:off x="3921" y="3260"/>
              <a:ext cx="38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Inguinal</a:t>
              </a:r>
            </a:p>
            <a:p>
              <a:pPr eaLnBrk="1" hangingPunct="1"/>
              <a:r>
                <a:rPr lang="en-US" sz="1000">
                  <a:solidFill>
                    <a:srgbClr val="000000"/>
                  </a:solidFill>
                  <a:latin typeface="Arial" charset="0"/>
                </a:rPr>
                <a:t>(groin)</a:t>
              </a:r>
              <a:endParaRPr lang="en-US" sz="1000">
                <a:latin typeface="Arial" charset="0"/>
              </a:endParaRPr>
            </a:p>
          </p:txBody>
        </p:sp>
        <p:sp>
          <p:nvSpPr>
            <p:cNvPr id="11323" name="Rectangle 59"/>
            <p:cNvSpPr>
              <a:spLocks noChangeAspect="1" noChangeArrowheads="1"/>
            </p:cNvSpPr>
            <p:nvPr/>
          </p:nvSpPr>
          <p:spPr bwMode="auto">
            <a:xfrm>
              <a:off x="3921" y="2964"/>
              <a:ext cx="27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dirty="0" err="1">
                  <a:solidFill>
                    <a:srgbClr val="000000"/>
                  </a:solidFill>
                  <a:latin typeface="Arial" charset="0"/>
                </a:rPr>
                <a:t>Coxal</a:t>
              </a:r>
              <a:endParaRPr lang="en-US" sz="1000" dirty="0">
                <a:solidFill>
                  <a:srgbClr val="000000"/>
                </a:solidFill>
                <a:latin typeface="Arial" charset="0"/>
              </a:endParaRPr>
            </a:p>
            <a:p>
              <a:pPr eaLnBrk="1" hangingPunct="1"/>
              <a:r>
                <a:rPr lang="en-US" sz="1000" dirty="0">
                  <a:solidFill>
                    <a:srgbClr val="000000"/>
                  </a:solidFill>
                  <a:latin typeface="Arial" charset="0"/>
                </a:rPr>
                <a:t>(hip)</a:t>
              </a:r>
              <a:endParaRPr lang="en-US" sz="1000" dirty="0">
                <a:latin typeface="Arial" charset="0"/>
              </a:endParaRPr>
            </a:p>
          </p:txBody>
        </p:sp>
        <p:sp>
          <p:nvSpPr>
            <p:cNvPr id="11324" name="Rectangle 60"/>
            <p:cNvSpPr>
              <a:spLocks noChangeAspect="1" noChangeArrowheads="1"/>
            </p:cNvSpPr>
            <p:nvPr/>
          </p:nvSpPr>
          <p:spPr bwMode="auto">
            <a:xfrm>
              <a:off x="3921" y="3546"/>
              <a:ext cx="3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Femoral</a:t>
              </a:r>
            </a:p>
            <a:p>
              <a:pPr eaLnBrk="1" hangingPunct="1"/>
              <a:r>
                <a:rPr lang="en-US" sz="1000">
                  <a:solidFill>
                    <a:srgbClr val="000000"/>
                  </a:solidFill>
                  <a:latin typeface="Arial" charset="0"/>
                </a:rPr>
                <a:t>(thigh)</a:t>
              </a:r>
              <a:endParaRPr lang="en-US" sz="1000">
                <a:latin typeface="Arial" charset="0"/>
              </a:endParaRPr>
            </a:p>
          </p:txBody>
        </p:sp>
        <p:sp>
          <p:nvSpPr>
            <p:cNvPr id="11325" name="Rectangle 61"/>
            <p:cNvSpPr>
              <a:spLocks noChangeAspect="1" noChangeArrowheads="1"/>
            </p:cNvSpPr>
            <p:nvPr/>
          </p:nvSpPr>
          <p:spPr bwMode="auto">
            <a:xfrm>
              <a:off x="3921" y="3935"/>
              <a:ext cx="5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Fibular, or</a:t>
              </a:r>
            </a:p>
            <a:p>
              <a:pPr eaLnBrk="1" hangingPunct="1"/>
              <a:r>
                <a:rPr lang="en-US" sz="1000">
                  <a:solidFill>
                    <a:srgbClr val="000000"/>
                  </a:solidFill>
                  <a:latin typeface="Arial" charset="0"/>
                </a:rPr>
                <a:t>peroneal</a:t>
              </a:r>
              <a:endParaRPr lang="en-US" sz="1000">
                <a:latin typeface="Arial" charset="0"/>
              </a:endParaRPr>
            </a:p>
            <a:p>
              <a:pPr eaLnBrk="1" hangingPunct="1"/>
              <a:r>
                <a:rPr lang="en-US" sz="1000">
                  <a:solidFill>
                    <a:srgbClr val="000000"/>
                  </a:solidFill>
                  <a:latin typeface="Arial" charset="0"/>
                </a:rPr>
                <a:t>(side of leg)</a:t>
              </a:r>
              <a:endParaRPr lang="en-US" sz="1000">
                <a:latin typeface="Arial" charset="0"/>
              </a:endParaRPr>
            </a:p>
          </p:txBody>
        </p:sp>
        <p:sp>
          <p:nvSpPr>
            <p:cNvPr id="11326" name="Rectangle 62"/>
            <p:cNvSpPr>
              <a:spLocks noChangeAspect="1" noChangeArrowheads="1"/>
            </p:cNvSpPr>
            <p:nvPr/>
          </p:nvSpPr>
          <p:spPr bwMode="auto">
            <a:xfrm>
              <a:off x="3921" y="4388"/>
              <a:ext cx="8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Hallux (great toe)</a:t>
              </a:r>
              <a:endParaRPr lang="en-US" sz="1000">
                <a:latin typeface="Arial" charset="0"/>
              </a:endParaRPr>
            </a:p>
          </p:txBody>
        </p:sp>
        <p:sp>
          <p:nvSpPr>
            <p:cNvPr id="11327" name="Rectangle 63"/>
            <p:cNvSpPr>
              <a:spLocks noChangeAspect="1" noChangeArrowheads="1"/>
            </p:cNvSpPr>
            <p:nvPr/>
          </p:nvSpPr>
          <p:spPr bwMode="auto">
            <a:xfrm>
              <a:off x="3921" y="1518"/>
              <a:ext cx="4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Mammary</a:t>
              </a:r>
            </a:p>
            <a:p>
              <a:pPr eaLnBrk="1" hangingPunct="1"/>
              <a:r>
                <a:rPr lang="en-US" sz="1000">
                  <a:solidFill>
                    <a:srgbClr val="000000"/>
                  </a:solidFill>
                  <a:latin typeface="Arial" charset="0"/>
                </a:rPr>
                <a:t>(breast)</a:t>
              </a:r>
              <a:endParaRPr lang="en-US" sz="1000">
                <a:latin typeface="Arial" charset="0"/>
              </a:endParaRPr>
            </a:p>
          </p:txBody>
        </p:sp>
        <p:sp>
          <p:nvSpPr>
            <p:cNvPr id="11328" name="Rectangle 64"/>
            <p:cNvSpPr>
              <a:spLocks noChangeAspect="1" noChangeArrowheads="1"/>
            </p:cNvSpPr>
            <p:nvPr/>
          </p:nvSpPr>
          <p:spPr bwMode="auto">
            <a:xfrm>
              <a:off x="3921" y="374"/>
              <a:ext cx="85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Frontal (forehead)</a:t>
              </a:r>
              <a:endParaRPr lang="en-US" sz="1000">
                <a:latin typeface="Arial" charset="0"/>
              </a:endParaRPr>
            </a:p>
          </p:txBody>
        </p:sp>
        <p:sp>
          <p:nvSpPr>
            <p:cNvPr id="11329" name="Rectangle 65"/>
            <p:cNvSpPr>
              <a:spLocks noChangeAspect="1" noChangeArrowheads="1"/>
            </p:cNvSpPr>
            <p:nvPr/>
          </p:nvSpPr>
          <p:spPr bwMode="auto">
            <a:xfrm>
              <a:off x="3921" y="518"/>
              <a:ext cx="58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Orbital (eye)</a:t>
              </a:r>
              <a:endParaRPr lang="en-US" sz="1000">
                <a:latin typeface="Arial" charset="0"/>
              </a:endParaRPr>
            </a:p>
          </p:txBody>
        </p:sp>
        <p:sp>
          <p:nvSpPr>
            <p:cNvPr id="11330" name="Rectangle 66"/>
            <p:cNvSpPr>
              <a:spLocks noChangeAspect="1" noChangeArrowheads="1"/>
            </p:cNvSpPr>
            <p:nvPr/>
          </p:nvSpPr>
          <p:spPr bwMode="auto">
            <a:xfrm>
              <a:off x="3921" y="676"/>
              <a:ext cx="70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Buccal (cheek)</a:t>
              </a:r>
              <a:endParaRPr lang="en-US" sz="1000">
                <a:latin typeface="Arial" charset="0"/>
              </a:endParaRPr>
            </a:p>
          </p:txBody>
        </p:sp>
        <p:sp>
          <p:nvSpPr>
            <p:cNvPr id="11331" name="Rectangle 67"/>
            <p:cNvSpPr>
              <a:spLocks noChangeAspect="1" noChangeArrowheads="1"/>
            </p:cNvSpPr>
            <p:nvPr/>
          </p:nvSpPr>
          <p:spPr bwMode="auto">
            <a:xfrm>
              <a:off x="3921" y="1001"/>
              <a:ext cx="60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Sternal</a:t>
              </a:r>
            </a:p>
            <a:p>
              <a:pPr eaLnBrk="1" hangingPunct="1"/>
              <a:r>
                <a:rPr lang="en-US" sz="1000">
                  <a:solidFill>
                    <a:srgbClr val="000000"/>
                  </a:solidFill>
                  <a:latin typeface="Arial" charset="0"/>
                </a:rPr>
                <a:t>(breastbone)</a:t>
              </a:r>
              <a:endParaRPr lang="en-US" sz="1000">
                <a:latin typeface="Arial" charset="0"/>
              </a:endParaRPr>
            </a:p>
          </p:txBody>
        </p:sp>
        <p:sp>
          <p:nvSpPr>
            <p:cNvPr id="11332" name="Rectangle 68"/>
            <p:cNvSpPr>
              <a:spLocks noChangeAspect="1" noChangeArrowheads="1"/>
            </p:cNvSpPr>
            <p:nvPr/>
          </p:nvSpPr>
          <p:spPr bwMode="auto">
            <a:xfrm>
              <a:off x="3921" y="1259"/>
              <a:ext cx="41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Thoracic</a:t>
              </a:r>
            </a:p>
            <a:p>
              <a:pPr eaLnBrk="1" hangingPunct="1"/>
              <a:r>
                <a:rPr lang="en-US" sz="1000">
                  <a:solidFill>
                    <a:srgbClr val="000000"/>
                  </a:solidFill>
                  <a:latin typeface="Arial" charset="0"/>
                </a:rPr>
                <a:t>(chest)</a:t>
              </a:r>
              <a:endParaRPr lang="en-US" sz="1000">
                <a:latin typeface="Arial" charset="0"/>
              </a:endParaRPr>
            </a:p>
          </p:txBody>
        </p:sp>
        <p:sp>
          <p:nvSpPr>
            <p:cNvPr id="11333" name="Rectangle 69"/>
            <p:cNvSpPr>
              <a:spLocks noChangeAspect="1" noChangeArrowheads="1"/>
            </p:cNvSpPr>
            <p:nvPr/>
          </p:nvSpPr>
          <p:spPr bwMode="auto">
            <a:xfrm>
              <a:off x="3921" y="842"/>
              <a:ext cx="6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Mental (chin)</a:t>
              </a:r>
              <a:endParaRPr lang="en-US" sz="1000">
                <a:latin typeface="Arial" charset="0"/>
              </a:endParaRPr>
            </a:p>
          </p:txBody>
        </p:sp>
        <p:sp>
          <p:nvSpPr>
            <p:cNvPr id="11334" name="Rectangle 70"/>
            <p:cNvSpPr>
              <a:spLocks noChangeAspect="1" noChangeArrowheads="1"/>
            </p:cNvSpPr>
            <p:nvPr/>
          </p:nvSpPr>
          <p:spPr bwMode="auto">
            <a:xfrm>
              <a:off x="3927" y="2084"/>
              <a:ext cx="44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dirty="0">
                  <a:solidFill>
                    <a:srgbClr val="000000"/>
                  </a:solidFill>
                  <a:latin typeface="Arial" charset="0"/>
                </a:rPr>
                <a:t>Umbilical</a:t>
              </a:r>
            </a:p>
            <a:p>
              <a:pPr eaLnBrk="1" hangingPunct="1"/>
              <a:r>
                <a:rPr lang="en-US" sz="1000" dirty="0">
                  <a:solidFill>
                    <a:srgbClr val="000000"/>
                  </a:solidFill>
                  <a:latin typeface="Arial" charset="0"/>
                </a:rPr>
                <a:t>(navel)</a:t>
              </a:r>
              <a:endParaRPr lang="en-US" sz="1000" dirty="0">
                <a:latin typeface="Arial" charset="0"/>
              </a:endParaRPr>
            </a:p>
          </p:txBody>
        </p:sp>
        <p:sp>
          <p:nvSpPr>
            <p:cNvPr id="11335" name="Rectangle 71"/>
            <p:cNvSpPr>
              <a:spLocks noChangeAspect="1" noChangeArrowheads="1"/>
            </p:cNvSpPr>
            <p:nvPr/>
          </p:nvSpPr>
          <p:spPr bwMode="auto">
            <a:xfrm>
              <a:off x="2966" y="4647"/>
              <a:ext cx="53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(a) Anterior</a:t>
              </a:r>
              <a:endParaRPr lang="en-US" sz="1000">
                <a:latin typeface="Arial" charset="0"/>
              </a:endParaRPr>
            </a:p>
          </p:txBody>
        </p:sp>
        <p:grpSp>
          <p:nvGrpSpPr>
            <p:cNvPr id="11336" name="Group 72"/>
            <p:cNvGrpSpPr>
              <a:grpSpLocks noChangeAspect="1"/>
            </p:cNvGrpSpPr>
            <p:nvPr/>
          </p:nvGrpSpPr>
          <p:grpSpPr bwMode="auto">
            <a:xfrm>
              <a:off x="1887" y="4365"/>
              <a:ext cx="127" cy="332"/>
              <a:chOff x="1883" y="4447"/>
              <a:chExt cx="168" cy="369"/>
            </a:xfrm>
          </p:grpSpPr>
          <p:sp>
            <p:nvSpPr>
              <p:cNvPr id="11337" name="Line 73"/>
              <p:cNvSpPr>
                <a:spLocks noChangeAspect="1" noChangeShapeType="1"/>
              </p:cNvSpPr>
              <p:nvPr/>
            </p:nvSpPr>
            <p:spPr bwMode="auto">
              <a:xfrm flipH="1">
                <a:off x="1883" y="4620"/>
                <a:ext cx="9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8" name="Line 74"/>
              <p:cNvSpPr>
                <a:spLocks noChangeAspect="1" noChangeShapeType="1"/>
              </p:cNvSpPr>
              <p:nvPr/>
            </p:nvSpPr>
            <p:spPr bwMode="auto">
              <a:xfrm flipH="1">
                <a:off x="1979" y="4811"/>
                <a:ext cx="7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9" name="Line 75"/>
              <p:cNvSpPr>
                <a:spLocks noChangeAspect="1" noChangeShapeType="1"/>
              </p:cNvSpPr>
              <p:nvPr/>
            </p:nvSpPr>
            <p:spPr bwMode="auto">
              <a:xfrm>
                <a:off x="1981" y="4447"/>
                <a:ext cx="0" cy="36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0" name="Line 76"/>
              <p:cNvSpPr>
                <a:spLocks noChangeAspect="1" noChangeShapeType="1"/>
              </p:cNvSpPr>
              <p:nvPr/>
            </p:nvSpPr>
            <p:spPr bwMode="auto">
              <a:xfrm flipH="1">
                <a:off x="1979" y="4452"/>
                <a:ext cx="7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317836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3038" y="246063"/>
            <a:ext cx="8229600" cy="1143000"/>
          </a:xfrm>
        </p:spPr>
        <p:txBody>
          <a:bodyPr>
            <a:normAutofit/>
          </a:bodyPr>
          <a:lstStyle/>
          <a:p>
            <a:pPr algn="l" eaLnBrk="1" hangingPunct="1"/>
            <a:r>
              <a:rPr lang="en-US" sz="3200" dirty="0" smtClean="0"/>
              <a:t>Regional Terms: </a:t>
            </a:r>
            <a:br>
              <a:rPr lang="en-US" sz="3200" dirty="0" smtClean="0"/>
            </a:br>
            <a:r>
              <a:rPr lang="en-US" sz="3200" dirty="0" smtClean="0"/>
              <a:t>Posterior View</a:t>
            </a:r>
          </a:p>
        </p:txBody>
      </p:sp>
      <p:sp>
        <p:nvSpPr>
          <p:cNvPr id="14339"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r"/>
            <a:r>
              <a:rPr lang="en-US" sz="1200">
                <a:solidFill>
                  <a:schemeClr val="accent2"/>
                </a:solidFill>
                <a:latin typeface="Arial" charset="0"/>
              </a:rPr>
              <a:t>Figure 1.7b</a:t>
            </a:r>
          </a:p>
        </p:txBody>
      </p:sp>
      <p:grpSp>
        <p:nvGrpSpPr>
          <p:cNvPr id="14340" name="Group 65"/>
          <p:cNvGrpSpPr>
            <a:grpSpLocks/>
          </p:cNvGrpSpPr>
          <p:nvPr/>
        </p:nvGrpSpPr>
        <p:grpSpPr bwMode="auto">
          <a:xfrm>
            <a:off x="3679175" y="144009"/>
            <a:ext cx="4852988" cy="6584951"/>
            <a:chOff x="1546" y="565"/>
            <a:chExt cx="2494" cy="3416"/>
          </a:xfrm>
        </p:grpSpPr>
        <p:pic>
          <p:nvPicPr>
            <p:cNvPr id="143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 y="565"/>
              <a:ext cx="1305" cy="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Freeform 5"/>
            <p:cNvSpPr>
              <a:spLocks noChangeAspect="1"/>
            </p:cNvSpPr>
            <p:nvPr/>
          </p:nvSpPr>
          <p:spPr bwMode="auto">
            <a:xfrm>
              <a:off x="2538" y="875"/>
              <a:ext cx="637" cy="163"/>
            </a:xfrm>
            <a:custGeom>
              <a:avLst/>
              <a:gdLst>
                <a:gd name="T0" fmla="*/ 201 w 936"/>
                <a:gd name="T1" fmla="*/ 0 h 240"/>
                <a:gd name="T2" fmla="*/ 185 w 936"/>
                <a:gd name="T3" fmla="*/ 0 h 240"/>
                <a:gd name="T4" fmla="*/ 0 w 936"/>
                <a:gd name="T5" fmla="*/ 51 h 240"/>
                <a:gd name="T6" fmla="*/ 0 60000 65536"/>
                <a:gd name="T7" fmla="*/ 0 60000 65536"/>
                <a:gd name="T8" fmla="*/ 0 60000 65536"/>
                <a:gd name="T9" fmla="*/ 0 w 936"/>
                <a:gd name="T10" fmla="*/ 0 h 240"/>
                <a:gd name="T11" fmla="*/ 936 w 936"/>
                <a:gd name="T12" fmla="*/ 240 h 240"/>
              </a:gdLst>
              <a:ahLst/>
              <a:cxnLst>
                <a:cxn ang="T6">
                  <a:pos x="T0" y="T1"/>
                </a:cxn>
                <a:cxn ang="T7">
                  <a:pos x="T2" y="T3"/>
                </a:cxn>
                <a:cxn ang="T8">
                  <a:pos x="T4" y="T5"/>
                </a:cxn>
              </a:cxnLst>
              <a:rect l="T9" t="T10" r="T11" b="T12"/>
              <a:pathLst>
                <a:path w="936" h="240">
                  <a:moveTo>
                    <a:pt x="936" y="0"/>
                  </a:moveTo>
                  <a:lnTo>
                    <a:pt x="864" y="0"/>
                  </a:lnTo>
                  <a:lnTo>
                    <a:pt x="0" y="240"/>
                  </a:lnTo>
                </a:path>
              </a:pathLst>
            </a:cu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3" name="Freeform 6"/>
            <p:cNvSpPr>
              <a:spLocks noChangeAspect="1"/>
            </p:cNvSpPr>
            <p:nvPr/>
          </p:nvSpPr>
          <p:spPr bwMode="auto">
            <a:xfrm>
              <a:off x="2679" y="2332"/>
              <a:ext cx="496" cy="300"/>
            </a:xfrm>
            <a:custGeom>
              <a:avLst/>
              <a:gdLst>
                <a:gd name="T0" fmla="*/ 157 w 728"/>
                <a:gd name="T1" fmla="*/ 69 h 488"/>
                <a:gd name="T2" fmla="*/ 142 w 728"/>
                <a:gd name="T3" fmla="*/ 69 h 488"/>
                <a:gd name="T4" fmla="*/ 0 w 728"/>
                <a:gd name="T5" fmla="*/ 0 h 488"/>
                <a:gd name="T6" fmla="*/ 0 60000 65536"/>
                <a:gd name="T7" fmla="*/ 0 60000 65536"/>
                <a:gd name="T8" fmla="*/ 0 60000 65536"/>
                <a:gd name="T9" fmla="*/ 0 w 728"/>
                <a:gd name="T10" fmla="*/ 0 h 488"/>
                <a:gd name="T11" fmla="*/ 728 w 728"/>
                <a:gd name="T12" fmla="*/ 488 h 488"/>
              </a:gdLst>
              <a:ahLst/>
              <a:cxnLst>
                <a:cxn ang="T6">
                  <a:pos x="T0" y="T1"/>
                </a:cxn>
                <a:cxn ang="T7">
                  <a:pos x="T2" y="T3"/>
                </a:cxn>
                <a:cxn ang="T8">
                  <a:pos x="T4" y="T5"/>
                </a:cxn>
              </a:cxnLst>
              <a:rect l="T9" t="T10" r="T11" b="T12"/>
              <a:pathLst>
                <a:path w="728" h="488">
                  <a:moveTo>
                    <a:pt x="728" y="488"/>
                  </a:moveTo>
                  <a:lnTo>
                    <a:pt x="656" y="48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4" name="Freeform 7"/>
            <p:cNvSpPr>
              <a:spLocks noChangeAspect="1"/>
            </p:cNvSpPr>
            <p:nvPr/>
          </p:nvSpPr>
          <p:spPr bwMode="auto">
            <a:xfrm>
              <a:off x="2527" y="2371"/>
              <a:ext cx="652" cy="412"/>
            </a:xfrm>
            <a:custGeom>
              <a:avLst/>
              <a:gdLst>
                <a:gd name="T0" fmla="*/ 204 w 960"/>
                <a:gd name="T1" fmla="*/ 106 h 648"/>
                <a:gd name="T2" fmla="*/ 187 w 960"/>
                <a:gd name="T3" fmla="*/ 106 h 648"/>
                <a:gd name="T4" fmla="*/ 0 w 960"/>
                <a:gd name="T5" fmla="*/ 0 h 648"/>
                <a:gd name="T6" fmla="*/ 0 60000 65536"/>
                <a:gd name="T7" fmla="*/ 0 60000 65536"/>
                <a:gd name="T8" fmla="*/ 0 60000 65536"/>
                <a:gd name="T9" fmla="*/ 0 w 960"/>
                <a:gd name="T10" fmla="*/ 0 h 648"/>
                <a:gd name="T11" fmla="*/ 960 w 960"/>
                <a:gd name="T12" fmla="*/ 648 h 648"/>
              </a:gdLst>
              <a:ahLst/>
              <a:cxnLst>
                <a:cxn ang="T6">
                  <a:pos x="T0" y="T1"/>
                </a:cxn>
                <a:cxn ang="T7">
                  <a:pos x="T2" y="T3"/>
                </a:cxn>
                <a:cxn ang="T8">
                  <a:pos x="T4" y="T5"/>
                </a:cxn>
              </a:cxnLst>
              <a:rect l="T9" t="T10" r="T11" b="T12"/>
              <a:pathLst>
                <a:path w="960" h="648">
                  <a:moveTo>
                    <a:pt x="960" y="648"/>
                  </a:moveTo>
                  <a:lnTo>
                    <a:pt x="880" y="6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Freeform 8"/>
            <p:cNvSpPr>
              <a:spLocks noChangeAspect="1"/>
            </p:cNvSpPr>
            <p:nvPr/>
          </p:nvSpPr>
          <p:spPr bwMode="auto">
            <a:xfrm>
              <a:off x="2701" y="2686"/>
              <a:ext cx="478" cy="489"/>
            </a:xfrm>
            <a:custGeom>
              <a:avLst/>
              <a:gdLst>
                <a:gd name="T0" fmla="*/ 150 w 704"/>
                <a:gd name="T1" fmla="*/ 153 h 720"/>
                <a:gd name="T2" fmla="*/ 133 w 704"/>
                <a:gd name="T3" fmla="*/ 153 h 720"/>
                <a:gd name="T4" fmla="*/ 0 w 704"/>
                <a:gd name="T5" fmla="*/ 0 h 720"/>
                <a:gd name="T6" fmla="*/ 0 60000 65536"/>
                <a:gd name="T7" fmla="*/ 0 60000 65536"/>
                <a:gd name="T8" fmla="*/ 0 60000 65536"/>
                <a:gd name="T9" fmla="*/ 0 w 704"/>
                <a:gd name="T10" fmla="*/ 0 h 720"/>
                <a:gd name="T11" fmla="*/ 704 w 704"/>
                <a:gd name="T12" fmla="*/ 720 h 720"/>
              </a:gdLst>
              <a:ahLst/>
              <a:cxnLst>
                <a:cxn ang="T6">
                  <a:pos x="T0" y="T1"/>
                </a:cxn>
                <a:cxn ang="T7">
                  <a:pos x="T2" y="T3"/>
                </a:cxn>
                <a:cxn ang="T8">
                  <a:pos x="T4" y="T5"/>
                </a:cxn>
              </a:cxnLst>
              <a:rect l="T9" t="T10" r="T11" b="T12"/>
              <a:pathLst>
                <a:path w="704" h="720">
                  <a:moveTo>
                    <a:pt x="704" y="720"/>
                  </a:moveTo>
                  <a:lnTo>
                    <a:pt x="624" y="720"/>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9"/>
            <p:cNvSpPr>
              <a:spLocks noChangeAspect="1"/>
            </p:cNvSpPr>
            <p:nvPr/>
          </p:nvSpPr>
          <p:spPr bwMode="auto">
            <a:xfrm>
              <a:off x="2663" y="2952"/>
              <a:ext cx="516" cy="348"/>
            </a:xfrm>
            <a:custGeom>
              <a:avLst/>
              <a:gdLst>
                <a:gd name="T0" fmla="*/ 162 w 760"/>
                <a:gd name="T1" fmla="*/ 109 h 512"/>
                <a:gd name="T2" fmla="*/ 145 w 760"/>
                <a:gd name="T3" fmla="*/ 109 h 512"/>
                <a:gd name="T4" fmla="*/ 0 w 760"/>
                <a:gd name="T5" fmla="*/ 0 h 512"/>
                <a:gd name="T6" fmla="*/ 0 60000 65536"/>
                <a:gd name="T7" fmla="*/ 0 60000 65536"/>
                <a:gd name="T8" fmla="*/ 0 60000 65536"/>
                <a:gd name="T9" fmla="*/ 0 w 760"/>
                <a:gd name="T10" fmla="*/ 0 h 512"/>
                <a:gd name="T11" fmla="*/ 760 w 760"/>
                <a:gd name="T12" fmla="*/ 512 h 512"/>
              </a:gdLst>
              <a:ahLst/>
              <a:cxnLst>
                <a:cxn ang="T6">
                  <a:pos x="T0" y="T1"/>
                </a:cxn>
                <a:cxn ang="T7">
                  <a:pos x="T2" y="T3"/>
                </a:cxn>
                <a:cxn ang="T8">
                  <a:pos x="T4" y="T5"/>
                </a:cxn>
              </a:cxnLst>
              <a:rect l="T9" t="T10" r="T11" b="T12"/>
              <a:pathLst>
                <a:path w="760" h="512">
                  <a:moveTo>
                    <a:pt x="760" y="512"/>
                  </a:moveTo>
                  <a:lnTo>
                    <a:pt x="680" y="512"/>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Freeform 10"/>
            <p:cNvSpPr>
              <a:spLocks noChangeAspect="1"/>
            </p:cNvSpPr>
            <p:nvPr/>
          </p:nvSpPr>
          <p:spPr bwMode="auto">
            <a:xfrm>
              <a:off x="2679" y="3257"/>
              <a:ext cx="500" cy="261"/>
            </a:xfrm>
            <a:custGeom>
              <a:avLst/>
              <a:gdLst>
                <a:gd name="T0" fmla="*/ 157 w 736"/>
                <a:gd name="T1" fmla="*/ 82 h 384"/>
                <a:gd name="T2" fmla="*/ 140 w 736"/>
                <a:gd name="T3" fmla="*/ 82 h 384"/>
                <a:gd name="T4" fmla="*/ 0 w 736"/>
                <a:gd name="T5" fmla="*/ 0 h 384"/>
                <a:gd name="T6" fmla="*/ 0 60000 65536"/>
                <a:gd name="T7" fmla="*/ 0 60000 65536"/>
                <a:gd name="T8" fmla="*/ 0 60000 65536"/>
                <a:gd name="T9" fmla="*/ 0 w 736"/>
                <a:gd name="T10" fmla="*/ 0 h 384"/>
                <a:gd name="T11" fmla="*/ 736 w 736"/>
                <a:gd name="T12" fmla="*/ 384 h 384"/>
              </a:gdLst>
              <a:ahLst/>
              <a:cxnLst>
                <a:cxn ang="T6">
                  <a:pos x="T0" y="T1"/>
                </a:cxn>
                <a:cxn ang="T7">
                  <a:pos x="T2" y="T3"/>
                </a:cxn>
                <a:cxn ang="T8">
                  <a:pos x="T4" y="T5"/>
                </a:cxn>
              </a:cxnLst>
              <a:rect l="T9" t="T10" r="T11" b="T12"/>
              <a:pathLst>
                <a:path w="736" h="384">
                  <a:moveTo>
                    <a:pt x="736" y="384"/>
                  </a:moveTo>
                  <a:lnTo>
                    <a:pt x="656" y="384"/>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Freeform 11"/>
            <p:cNvSpPr>
              <a:spLocks noChangeAspect="1"/>
            </p:cNvSpPr>
            <p:nvPr/>
          </p:nvSpPr>
          <p:spPr bwMode="auto">
            <a:xfrm>
              <a:off x="2625" y="3643"/>
              <a:ext cx="554" cy="60"/>
            </a:xfrm>
            <a:custGeom>
              <a:avLst/>
              <a:gdLst>
                <a:gd name="T0" fmla="*/ 173 w 816"/>
                <a:gd name="T1" fmla="*/ 0 h 88"/>
                <a:gd name="T2" fmla="*/ 156 w 816"/>
                <a:gd name="T3" fmla="*/ 0 h 88"/>
                <a:gd name="T4" fmla="*/ 0 w 816"/>
                <a:gd name="T5" fmla="*/ 19 h 88"/>
                <a:gd name="T6" fmla="*/ 0 60000 65536"/>
                <a:gd name="T7" fmla="*/ 0 60000 65536"/>
                <a:gd name="T8" fmla="*/ 0 60000 65536"/>
                <a:gd name="T9" fmla="*/ 0 w 816"/>
                <a:gd name="T10" fmla="*/ 0 h 88"/>
                <a:gd name="T11" fmla="*/ 816 w 816"/>
                <a:gd name="T12" fmla="*/ 88 h 88"/>
              </a:gdLst>
              <a:ahLst/>
              <a:cxnLst>
                <a:cxn ang="T6">
                  <a:pos x="T0" y="T1"/>
                </a:cxn>
                <a:cxn ang="T7">
                  <a:pos x="T2" y="T3"/>
                </a:cxn>
                <a:cxn ang="T8">
                  <a:pos x="T4" y="T5"/>
                </a:cxn>
              </a:cxnLst>
              <a:rect l="T9" t="T10" r="T11" b="T12"/>
              <a:pathLst>
                <a:path w="816" h="88">
                  <a:moveTo>
                    <a:pt x="816" y="0"/>
                  </a:moveTo>
                  <a:lnTo>
                    <a:pt x="736" y="0"/>
                  </a:lnTo>
                  <a:lnTo>
                    <a:pt x="0" y="8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Freeform 12"/>
            <p:cNvSpPr>
              <a:spLocks noChangeAspect="1"/>
            </p:cNvSpPr>
            <p:nvPr/>
          </p:nvSpPr>
          <p:spPr bwMode="auto">
            <a:xfrm>
              <a:off x="2684" y="3763"/>
              <a:ext cx="495" cy="16"/>
            </a:xfrm>
            <a:custGeom>
              <a:avLst/>
              <a:gdLst>
                <a:gd name="T0" fmla="*/ 156 w 728"/>
                <a:gd name="T1" fmla="*/ 0 h 24"/>
                <a:gd name="T2" fmla="*/ 139 w 728"/>
                <a:gd name="T3" fmla="*/ 0 h 24"/>
                <a:gd name="T4" fmla="*/ 0 w 728"/>
                <a:gd name="T5" fmla="*/ 5 h 24"/>
                <a:gd name="T6" fmla="*/ 0 60000 65536"/>
                <a:gd name="T7" fmla="*/ 0 60000 65536"/>
                <a:gd name="T8" fmla="*/ 0 60000 65536"/>
                <a:gd name="T9" fmla="*/ 0 w 728"/>
                <a:gd name="T10" fmla="*/ 0 h 24"/>
                <a:gd name="T11" fmla="*/ 728 w 728"/>
                <a:gd name="T12" fmla="*/ 24 h 24"/>
              </a:gdLst>
              <a:ahLst/>
              <a:cxnLst>
                <a:cxn ang="T6">
                  <a:pos x="T0" y="T1"/>
                </a:cxn>
                <a:cxn ang="T7">
                  <a:pos x="T2" y="T3"/>
                </a:cxn>
                <a:cxn ang="T8">
                  <a:pos x="T4" y="T5"/>
                </a:cxn>
              </a:cxnLst>
              <a:rect l="T9" t="T10" r="T11" b="T12"/>
              <a:pathLst>
                <a:path w="728" h="24">
                  <a:moveTo>
                    <a:pt x="728" y="0"/>
                  </a:moveTo>
                  <a:lnTo>
                    <a:pt x="648" y="0"/>
                  </a:lnTo>
                  <a:lnTo>
                    <a:pt x="0" y="24"/>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Freeform 13"/>
            <p:cNvSpPr>
              <a:spLocks noChangeAspect="1"/>
            </p:cNvSpPr>
            <p:nvPr/>
          </p:nvSpPr>
          <p:spPr bwMode="auto">
            <a:xfrm>
              <a:off x="2538" y="875"/>
              <a:ext cx="637" cy="163"/>
            </a:xfrm>
            <a:custGeom>
              <a:avLst/>
              <a:gdLst>
                <a:gd name="T0" fmla="*/ 201 w 936"/>
                <a:gd name="T1" fmla="*/ 0 h 240"/>
                <a:gd name="T2" fmla="*/ 185 w 936"/>
                <a:gd name="T3" fmla="*/ 0 h 240"/>
                <a:gd name="T4" fmla="*/ 0 w 936"/>
                <a:gd name="T5" fmla="*/ 51 h 240"/>
                <a:gd name="T6" fmla="*/ 0 60000 65536"/>
                <a:gd name="T7" fmla="*/ 0 60000 65536"/>
                <a:gd name="T8" fmla="*/ 0 60000 65536"/>
                <a:gd name="T9" fmla="*/ 0 w 936"/>
                <a:gd name="T10" fmla="*/ 0 h 240"/>
                <a:gd name="T11" fmla="*/ 936 w 936"/>
                <a:gd name="T12" fmla="*/ 240 h 240"/>
              </a:gdLst>
              <a:ahLst/>
              <a:cxnLst>
                <a:cxn ang="T6">
                  <a:pos x="T0" y="T1"/>
                </a:cxn>
                <a:cxn ang="T7">
                  <a:pos x="T2" y="T3"/>
                </a:cxn>
                <a:cxn ang="T8">
                  <a:pos x="T4" y="T5"/>
                </a:cxn>
              </a:cxnLst>
              <a:rect l="T9" t="T10" r="T11" b="T12"/>
              <a:pathLst>
                <a:path w="936" h="240">
                  <a:moveTo>
                    <a:pt x="936" y="0"/>
                  </a:moveTo>
                  <a:lnTo>
                    <a:pt x="864" y="0"/>
                  </a:lnTo>
                  <a:lnTo>
                    <a:pt x="0" y="24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1" name="Freeform 14"/>
            <p:cNvSpPr>
              <a:spLocks noChangeAspect="1"/>
            </p:cNvSpPr>
            <p:nvPr/>
          </p:nvSpPr>
          <p:spPr bwMode="auto">
            <a:xfrm>
              <a:off x="2701" y="674"/>
              <a:ext cx="474" cy="223"/>
            </a:xfrm>
            <a:custGeom>
              <a:avLst/>
              <a:gdLst>
                <a:gd name="T0" fmla="*/ 150 w 696"/>
                <a:gd name="T1" fmla="*/ 0 h 328"/>
                <a:gd name="T2" fmla="*/ 134 w 696"/>
                <a:gd name="T3" fmla="*/ 0 h 328"/>
                <a:gd name="T4" fmla="*/ 0 w 696"/>
                <a:gd name="T5" fmla="*/ 70 h 328"/>
                <a:gd name="T6" fmla="*/ 0 60000 65536"/>
                <a:gd name="T7" fmla="*/ 0 60000 65536"/>
                <a:gd name="T8" fmla="*/ 0 60000 65536"/>
                <a:gd name="T9" fmla="*/ 0 w 696"/>
                <a:gd name="T10" fmla="*/ 0 h 328"/>
                <a:gd name="T11" fmla="*/ 696 w 696"/>
                <a:gd name="T12" fmla="*/ 328 h 328"/>
              </a:gdLst>
              <a:ahLst/>
              <a:cxnLst>
                <a:cxn ang="T6">
                  <a:pos x="T0" y="T1"/>
                </a:cxn>
                <a:cxn ang="T7">
                  <a:pos x="T2" y="T3"/>
                </a:cxn>
                <a:cxn ang="T8">
                  <a:pos x="T4" y="T5"/>
                </a:cxn>
              </a:cxnLst>
              <a:rect l="T9" t="T10" r="T11" b="T12"/>
              <a:pathLst>
                <a:path w="696" h="328">
                  <a:moveTo>
                    <a:pt x="696" y="0"/>
                  </a:moveTo>
                  <a:lnTo>
                    <a:pt x="624" y="0"/>
                  </a:lnTo>
                  <a:lnTo>
                    <a:pt x="0" y="32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15"/>
            <p:cNvSpPr>
              <a:spLocks noChangeAspect="1"/>
            </p:cNvSpPr>
            <p:nvPr/>
          </p:nvSpPr>
          <p:spPr bwMode="auto">
            <a:xfrm>
              <a:off x="2875" y="1615"/>
              <a:ext cx="304" cy="58"/>
            </a:xfrm>
            <a:custGeom>
              <a:avLst/>
              <a:gdLst>
                <a:gd name="T0" fmla="*/ 95 w 448"/>
                <a:gd name="T1" fmla="*/ 344 h 32"/>
                <a:gd name="T2" fmla="*/ 78 w 448"/>
                <a:gd name="T3" fmla="*/ 344 h 32"/>
                <a:gd name="T4" fmla="*/ 0 w 448"/>
                <a:gd name="T5" fmla="*/ 0 h 32"/>
                <a:gd name="T6" fmla="*/ 0 60000 65536"/>
                <a:gd name="T7" fmla="*/ 0 60000 65536"/>
                <a:gd name="T8" fmla="*/ 0 60000 65536"/>
                <a:gd name="T9" fmla="*/ 0 w 448"/>
                <a:gd name="T10" fmla="*/ 0 h 32"/>
                <a:gd name="T11" fmla="*/ 448 w 448"/>
                <a:gd name="T12" fmla="*/ 32 h 32"/>
              </a:gdLst>
              <a:ahLst/>
              <a:cxnLst>
                <a:cxn ang="T6">
                  <a:pos x="T0" y="T1"/>
                </a:cxn>
                <a:cxn ang="T7">
                  <a:pos x="T2" y="T3"/>
                </a:cxn>
                <a:cxn ang="T8">
                  <a:pos x="T4" y="T5"/>
                </a:cxn>
              </a:cxnLst>
              <a:rect l="T9" t="T10" r="T11" b="T12"/>
              <a:pathLst>
                <a:path w="448" h="32">
                  <a:moveTo>
                    <a:pt x="448" y="32"/>
                  </a:moveTo>
                  <a:lnTo>
                    <a:pt x="368" y="32"/>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Freeform 16"/>
            <p:cNvSpPr>
              <a:spLocks noChangeAspect="1"/>
            </p:cNvSpPr>
            <p:nvPr/>
          </p:nvSpPr>
          <p:spPr bwMode="auto">
            <a:xfrm>
              <a:off x="2744" y="1463"/>
              <a:ext cx="435" cy="37"/>
            </a:xfrm>
            <a:custGeom>
              <a:avLst/>
              <a:gdLst>
                <a:gd name="T0" fmla="*/ 137 w 640"/>
                <a:gd name="T1" fmla="*/ 0 h 56"/>
                <a:gd name="T2" fmla="*/ 120 w 640"/>
                <a:gd name="T3" fmla="*/ 0 h 56"/>
                <a:gd name="T4" fmla="*/ 0 w 640"/>
                <a:gd name="T5" fmla="*/ 11 h 56"/>
                <a:gd name="T6" fmla="*/ 0 60000 65536"/>
                <a:gd name="T7" fmla="*/ 0 60000 65536"/>
                <a:gd name="T8" fmla="*/ 0 60000 65536"/>
                <a:gd name="T9" fmla="*/ 0 w 640"/>
                <a:gd name="T10" fmla="*/ 0 h 56"/>
                <a:gd name="T11" fmla="*/ 640 w 640"/>
                <a:gd name="T12" fmla="*/ 56 h 56"/>
              </a:gdLst>
              <a:ahLst/>
              <a:cxnLst>
                <a:cxn ang="T6">
                  <a:pos x="T0" y="T1"/>
                </a:cxn>
                <a:cxn ang="T7">
                  <a:pos x="T2" y="T3"/>
                </a:cxn>
                <a:cxn ang="T8">
                  <a:pos x="T4" y="T5"/>
                </a:cxn>
              </a:cxnLst>
              <a:rect l="T9" t="T10" r="T11" b="T12"/>
              <a:pathLst>
                <a:path w="640" h="56">
                  <a:moveTo>
                    <a:pt x="640" y="0"/>
                  </a:moveTo>
                  <a:lnTo>
                    <a:pt x="560" y="0"/>
                  </a:lnTo>
                  <a:lnTo>
                    <a:pt x="0" y="56"/>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4" name="Freeform 17"/>
            <p:cNvSpPr>
              <a:spLocks noChangeAspect="1"/>
            </p:cNvSpPr>
            <p:nvPr/>
          </p:nvSpPr>
          <p:spPr bwMode="auto">
            <a:xfrm>
              <a:off x="2880" y="1816"/>
              <a:ext cx="295" cy="160"/>
            </a:xfrm>
            <a:custGeom>
              <a:avLst/>
              <a:gdLst>
                <a:gd name="T0" fmla="*/ 94 w 432"/>
                <a:gd name="T1" fmla="*/ 312 h 128"/>
                <a:gd name="T2" fmla="*/ 79 w 432"/>
                <a:gd name="T3" fmla="*/ 312 h 128"/>
                <a:gd name="T4" fmla="*/ 0 w 432"/>
                <a:gd name="T5" fmla="*/ 0 h 128"/>
                <a:gd name="T6" fmla="*/ 0 60000 65536"/>
                <a:gd name="T7" fmla="*/ 0 60000 65536"/>
                <a:gd name="T8" fmla="*/ 0 60000 65536"/>
                <a:gd name="T9" fmla="*/ 0 w 432"/>
                <a:gd name="T10" fmla="*/ 0 h 128"/>
                <a:gd name="T11" fmla="*/ 432 w 432"/>
                <a:gd name="T12" fmla="*/ 128 h 128"/>
              </a:gdLst>
              <a:ahLst/>
              <a:cxnLst>
                <a:cxn ang="T6">
                  <a:pos x="T0" y="T1"/>
                </a:cxn>
                <a:cxn ang="T7">
                  <a:pos x="T2" y="T3"/>
                </a:cxn>
                <a:cxn ang="T8">
                  <a:pos x="T4" y="T5"/>
                </a:cxn>
              </a:cxnLst>
              <a:rect l="T9" t="T10" r="T11" b="T12"/>
              <a:pathLst>
                <a:path w="432" h="128">
                  <a:moveTo>
                    <a:pt x="432" y="128"/>
                  </a:moveTo>
                  <a:lnTo>
                    <a:pt x="360" y="12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5" name="Freeform 18"/>
            <p:cNvSpPr>
              <a:spLocks noChangeAspect="1"/>
            </p:cNvSpPr>
            <p:nvPr/>
          </p:nvSpPr>
          <p:spPr bwMode="auto">
            <a:xfrm>
              <a:off x="2641" y="1952"/>
              <a:ext cx="538" cy="224"/>
            </a:xfrm>
            <a:custGeom>
              <a:avLst/>
              <a:gdLst>
                <a:gd name="T0" fmla="*/ 168 w 792"/>
                <a:gd name="T1" fmla="*/ 404 h 184"/>
                <a:gd name="T2" fmla="*/ 151 w 792"/>
                <a:gd name="T3" fmla="*/ 404 h 184"/>
                <a:gd name="T4" fmla="*/ 0 w 792"/>
                <a:gd name="T5" fmla="*/ 0 h 184"/>
                <a:gd name="T6" fmla="*/ 0 60000 65536"/>
                <a:gd name="T7" fmla="*/ 0 60000 65536"/>
                <a:gd name="T8" fmla="*/ 0 60000 65536"/>
                <a:gd name="T9" fmla="*/ 0 w 792"/>
                <a:gd name="T10" fmla="*/ 0 h 184"/>
                <a:gd name="T11" fmla="*/ 792 w 792"/>
                <a:gd name="T12" fmla="*/ 184 h 184"/>
              </a:gdLst>
              <a:ahLst/>
              <a:cxnLst>
                <a:cxn ang="T6">
                  <a:pos x="T0" y="T1"/>
                </a:cxn>
                <a:cxn ang="T7">
                  <a:pos x="T2" y="T3"/>
                </a:cxn>
                <a:cxn ang="T8">
                  <a:pos x="T4" y="T5"/>
                </a:cxn>
              </a:cxnLst>
              <a:rect l="T9" t="T10" r="T11" b="T12"/>
              <a:pathLst>
                <a:path w="792" h="184">
                  <a:moveTo>
                    <a:pt x="792" y="184"/>
                  </a:moveTo>
                  <a:lnTo>
                    <a:pt x="712" y="184"/>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6" name="Freeform 19"/>
            <p:cNvSpPr>
              <a:spLocks noChangeAspect="1"/>
            </p:cNvSpPr>
            <p:nvPr/>
          </p:nvSpPr>
          <p:spPr bwMode="auto">
            <a:xfrm>
              <a:off x="2527" y="2120"/>
              <a:ext cx="652" cy="163"/>
            </a:xfrm>
            <a:custGeom>
              <a:avLst/>
              <a:gdLst>
                <a:gd name="T0" fmla="*/ 204 w 960"/>
                <a:gd name="T1" fmla="*/ 1377 h 80"/>
                <a:gd name="T2" fmla="*/ 187 w 960"/>
                <a:gd name="T3" fmla="*/ 1377 h 80"/>
                <a:gd name="T4" fmla="*/ 0 w 960"/>
                <a:gd name="T5" fmla="*/ 0 h 80"/>
                <a:gd name="T6" fmla="*/ 0 60000 65536"/>
                <a:gd name="T7" fmla="*/ 0 60000 65536"/>
                <a:gd name="T8" fmla="*/ 0 60000 65536"/>
                <a:gd name="T9" fmla="*/ 0 w 960"/>
                <a:gd name="T10" fmla="*/ 0 h 80"/>
                <a:gd name="T11" fmla="*/ 960 w 960"/>
                <a:gd name="T12" fmla="*/ 80 h 80"/>
              </a:gdLst>
              <a:ahLst/>
              <a:cxnLst>
                <a:cxn ang="T6">
                  <a:pos x="T0" y="T1"/>
                </a:cxn>
                <a:cxn ang="T7">
                  <a:pos x="T2" y="T3"/>
                </a:cxn>
                <a:cxn ang="T8">
                  <a:pos x="T4" y="T5"/>
                </a:cxn>
              </a:cxnLst>
              <a:rect l="T9" t="T10" r="T11" b="T12"/>
              <a:pathLst>
                <a:path w="960" h="80">
                  <a:moveTo>
                    <a:pt x="960" y="80"/>
                  </a:moveTo>
                  <a:lnTo>
                    <a:pt x="880" y="80"/>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7" name="Freeform 20"/>
            <p:cNvSpPr>
              <a:spLocks noChangeAspect="1"/>
            </p:cNvSpPr>
            <p:nvPr/>
          </p:nvSpPr>
          <p:spPr bwMode="auto">
            <a:xfrm>
              <a:off x="2538" y="1294"/>
              <a:ext cx="637" cy="109"/>
            </a:xfrm>
            <a:custGeom>
              <a:avLst/>
              <a:gdLst>
                <a:gd name="T0" fmla="*/ 201 w 936"/>
                <a:gd name="T1" fmla="*/ 0 h 160"/>
                <a:gd name="T2" fmla="*/ 185 w 936"/>
                <a:gd name="T3" fmla="*/ 0 h 160"/>
                <a:gd name="T4" fmla="*/ 0 w 936"/>
                <a:gd name="T5" fmla="*/ 34 h 160"/>
                <a:gd name="T6" fmla="*/ 0 60000 65536"/>
                <a:gd name="T7" fmla="*/ 0 60000 65536"/>
                <a:gd name="T8" fmla="*/ 0 60000 65536"/>
                <a:gd name="T9" fmla="*/ 0 w 936"/>
                <a:gd name="T10" fmla="*/ 0 h 160"/>
                <a:gd name="T11" fmla="*/ 936 w 936"/>
                <a:gd name="T12" fmla="*/ 160 h 160"/>
              </a:gdLst>
              <a:ahLst/>
              <a:cxnLst>
                <a:cxn ang="T6">
                  <a:pos x="T0" y="T1"/>
                </a:cxn>
                <a:cxn ang="T7">
                  <a:pos x="T2" y="T3"/>
                </a:cxn>
                <a:cxn ang="T8">
                  <a:pos x="T4" y="T5"/>
                </a:cxn>
              </a:cxnLst>
              <a:rect l="T9" t="T10" r="T11" b="T12"/>
              <a:pathLst>
                <a:path w="936" h="160">
                  <a:moveTo>
                    <a:pt x="936" y="0"/>
                  </a:moveTo>
                  <a:lnTo>
                    <a:pt x="864" y="0"/>
                  </a:lnTo>
                  <a:lnTo>
                    <a:pt x="0" y="16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Freeform 21"/>
            <p:cNvSpPr>
              <a:spLocks noChangeAspect="1"/>
            </p:cNvSpPr>
            <p:nvPr/>
          </p:nvSpPr>
          <p:spPr bwMode="auto">
            <a:xfrm>
              <a:off x="2886" y="1082"/>
              <a:ext cx="289" cy="206"/>
            </a:xfrm>
            <a:custGeom>
              <a:avLst/>
              <a:gdLst>
                <a:gd name="T0" fmla="*/ 91 w 424"/>
                <a:gd name="T1" fmla="*/ 0 h 248"/>
                <a:gd name="T2" fmla="*/ 76 w 424"/>
                <a:gd name="T3" fmla="*/ 0 h 248"/>
                <a:gd name="T4" fmla="*/ 0 w 424"/>
                <a:gd name="T5" fmla="*/ 118 h 248"/>
                <a:gd name="T6" fmla="*/ 0 60000 65536"/>
                <a:gd name="T7" fmla="*/ 0 60000 65536"/>
                <a:gd name="T8" fmla="*/ 0 60000 65536"/>
                <a:gd name="T9" fmla="*/ 0 w 424"/>
                <a:gd name="T10" fmla="*/ 0 h 248"/>
                <a:gd name="T11" fmla="*/ 424 w 424"/>
                <a:gd name="T12" fmla="*/ 248 h 248"/>
              </a:gdLst>
              <a:ahLst/>
              <a:cxnLst>
                <a:cxn ang="T6">
                  <a:pos x="T0" y="T1"/>
                </a:cxn>
                <a:cxn ang="T7">
                  <a:pos x="T2" y="T3"/>
                </a:cxn>
                <a:cxn ang="T8">
                  <a:pos x="T4" y="T5"/>
                </a:cxn>
              </a:cxnLst>
              <a:rect l="T9" t="T10" r="T11" b="T12"/>
              <a:pathLst>
                <a:path w="424" h="248">
                  <a:moveTo>
                    <a:pt x="424" y="0"/>
                  </a:moveTo>
                  <a:lnTo>
                    <a:pt x="352" y="0"/>
                  </a:lnTo>
                  <a:lnTo>
                    <a:pt x="0" y="24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9" name="Rectangle 22"/>
            <p:cNvSpPr>
              <a:spLocks noChangeAspect="1" noChangeArrowheads="1"/>
            </p:cNvSpPr>
            <p:nvPr/>
          </p:nvSpPr>
          <p:spPr bwMode="auto">
            <a:xfrm>
              <a:off x="3199" y="1629"/>
              <a:ext cx="5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Brachial (arm)</a:t>
              </a:r>
              <a:endParaRPr lang="en-US" sz="1000">
                <a:latin typeface="Arial" charset="0"/>
              </a:endParaRPr>
            </a:p>
          </p:txBody>
        </p:sp>
        <p:sp>
          <p:nvSpPr>
            <p:cNvPr id="14360" name="Rectangle 23"/>
            <p:cNvSpPr>
              <a:spLocks noChangeAspect="1" noChangeArrowheads="1"/>
            </p:cNvSpPr>
            <p:nvPr/>
          </p:nvSpPr>
          <p:spPr bwMode="auto">
            <a:xfrm>
              <a:off x="3199" y="621"/>
              <a:ext cx="3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Otic (ear)</a:t>
              </a:r>
              <a:endParaRPr lang="en-US" sz="1000">
                <a:latin typeface="Arial" charset="0"/>
              </a:endParaRPr>
            </a:p>
          </p:txBody>
        </p:sp>
        <p:sp>
          <p:nvSpPr>
            <p:cNvPr id="14361" name="Rectangle 24"/>
            <p:cNvSpPr>
              <a:spLocks noChangeAspect="1" noChangeArrowheads="1"/>
            </p:cNvSpPr>
            <p:nvPr/>
          </p:nvSpPr>
          <p:spPr bwMode="auto">
            <a:xfrm>
              <a:off x="3199" y="828"/>
              <a:ext cx="8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Occipital (back of</a:t>
              </a:r>
            </a:p>
            <a:p>
              <a:pPr eaLnBrk="1" hangingPunct="1"/>
              <a:r>
                <a:rPr lang="en-US" sz="1000">
                  <a:solidFill>
                    <a:srgbClr val="000000"/>
                  </a:solidFill>
                  <a:latin typeface="Arial" charset="0"/>
                </a:rPr>
                <a:t>head or base of skull) </a:t>
              </a:r>
              <a:endParaRPr lang="en-US" sz="1000">
                <a:latin typeface="Arial" charset="0"/>
              </a:endParaRPr>
            </a:p>
          </p:txBody>
        </p:sp>
        <p:sp>
          <p:nvSpPr>
            <p:cNvPr id="14362" name="Rectangle 25"/>
            <p:cNvSpPr>
              <a:spLocks noChangeAspect="1" noChangeArrowheads="1"/>
            </p:cNvSpPr>
            <p:nvPr/>
          </p:nvSpPr>
          <p:spPr bwMode="auto">
            <a:xfrm>
              <a:off x="3199" y="1034"/>
              <a:ext cx="7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Acromial</a:t>
              </a:r>
            </a:p>
            <a:p>
              <a:pPr eaLnBrk="1" hangingPunct="1"/>
              <a:r>
                <a:rPr lang="en-US" sz="1000">
                  <a:solidFill>
                    <a:srgbClr val="000000"/>
                  </a:solidFill>
                  <a:latin typeface="Arial" charset="0"/>
                </a:rPr>
                <a:t>(point of shoulder)</a:t>
              </a:r>
              <a:endParaRPr lang="en-US" sz="1000">
                <a:latin typeface="Arial" charset="0"/>
              </a:endParaRPr>
            </a:p>
          </p:txBody>
        </p:sp>
        <p:sp>
          <p:nvSpPr>
            <p:cNvPr id="14363" name="Rectangle 26"/>
            <p:cNvSpPr>
              <a:spLocks noChangeAspect="1" noChangeArrowheads="1"/>
            </p:cNvSpPr>
            <p:nvPr/>
          </p:nvSpPr>
          <p:spPr bwMode="auto">
            <a:xfrm>
              <a:off x="3199" y="1241"/>
              <a:ext cx="5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Vertebral</a:t>
              </a:r>
            </a:p>
            <a:p>
              <a:pPr eaLnBrk="1" hangingPunct="1"/>
              <a:r>
                <a:rPr lang="en-US" sz="1000">
                  <a:solidFill>
                    <a:srgbClr val="000000"/>
                  </a:solidFill>
                  <a:latin typeface="Arial" charset="0"/>
                </a:rPr>
                <a:t>(spinal column)</a:t>
              </a:r>
              <a:endParaRPr lang="en-US" sz="1000">
                <a:latin typeface="Arial" charset="0"/>
              </a:endParaRPr>
            </a:p>
          </p:txBody>
        </p:sp>
        <p:sp>
          <p:nvSpPr>
            <p:cNvPr id="14364" name="Rectangle 27"/>
            <p:cNvSpPr>
              <a:spLocks noChangeAspect="1" noChangeArrowheads="1"/>
            </p:cNvSpPr>
            <p:nvPr/>
          </p:nvSpPr>
          <p:spPr bwMode="auto">
            <a:xfrm>
              <a:off x="3199" y="1438"/>
              <a:ext cx="6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Scapular</a:t>
              </a:r>
            </a:p>
            <a:p>
              <a:pPr eaLnBrk="1" hangingPunct="1"/>
              <a:r>
                <a:rPr lang="en-US" sz="1000">
                  <a:solidFill>
                    <a:srgbClr val="000000"/>
                  </a:solidFill>
                  <a:latin typeface="Arial" charset="0"/>
                </a:rPr>
                <a:t>(shoulder blade)</a:t>
              </a:r>
              <a:endParaRPr lang="en-US" sz="1000">
                <a:latin typeface="Arial" charset="0"/>
              </a:endParaRPr>
            </a:p>
          </p:txBody>
        </p:sp>
        <p:sp>
          <p:nvSpPr>
            <p:cNvPr id="14365" name="Rectangle 28"/>
            <p:cNvSpPr>
              <a:spLocks noChangeAspect="1" noChangeArrowheads="1"/>
            </p:cNvSpPr>
            <p:nvPr/>
          </p:nvSpPr>
          <p:spPr bwMode="auto">
            <a:xfrm>
              <a:off x="3199" y="1727"/>
              <a:ext cx="6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Dorsum or dorsal</a:t>
              </a:r>
            </a:p>
            <a:p>
              <a:pPr eaLnBrk="1" hangingPunct="1"/>
              <a:r>
                <a:rPr lang="en-US" sz="1000">
                  <a:solidFill>
                    <a:srgbClr val="000000"/>
                  </a:solidFill>
                  <a:latin typeface="Arial" charset="0"/>
                </a:rPr>
                <a:t>(back)</a:t>
              </a:r>
              <a:endParaRPr lang="en-US" sz="1000">
                <a:latin typeface="Arial" charset="0"/>
              </a:endParaRPr>
            </a:p>
          </p:txBody>
        </p:sp>
        <p:sp>
          <p:nvSpPr>
            <p:cNvPr id="14366" name="Rectangle 29"/>
            <p:cNvSpPr>
              <a:spLocks noChangeAspect="1" noChangeArrowheads="1"/>
            </p:cNvSpPr>
            <p:nvPr/>
          </p:nvSpPr>
          <p:spPr bwMode="auto">
            <a:xfrm>
              <a:off x="3199" y="1935"/>
              <a:ext cx="58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dirty="0" err="1">
                  <a:solidFill>
                    <a:srgbClr val="000000"/>
                  </a:solidFill>
                  <a:latin typeface="Arial" charset="0"/>
                </a:rPr>
                <a:t>Olecranal</a:t>
              </a:r>
              <a:endParaRPr lang="en-US" sz="1000" dirty="0">
                <a:solidFill>
                  <a:srgbClr val="000000"/>
                </a:solidFill>
                <a:latin typeface="Arial" charset="0"/>
              </a:endParaRPr>
            </a:p>
            <a:p>
              <a:pPr eaLnBrk="1" hangingPunct="1"/>
              <a:r>
                <a:rPr lang="en-US" sz="1000" dirty="0">
                  <a:solidFill>
                    <a:srgbClr val="000000"/>
                  </a:solidFill>
                  <a:latin typeface="Arial" charset="0"/>
                </a:rPr>
                <a:t>(back of elbow)</a:t>
              </a:r>
              <a:endParaRPr lang="en-US" sz="1000" dirty="0">
                <a:latin typeface="Arial" charset="0"/>
              </a:endParaRPr>
            </a:p>
          </p:txBody>
        </p:sp>
        <p:sp>
          <p:nvSpPr>
            <p:cNvPr id="14367" name="Rectangle 30"/>
            <p:cNvSpPr>
              <a:spLocks noChangeAspect="1" noChangeArrowheads="1"/>
            </p:cNvSpPr>
            <p:nvPr/>
          </p:nvSpPr>
          <p:spPr bwMode="auto">
            <a:xfrm>
              <a:off x="3199" y="2136"/>
              <a:ext cx="5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Lumbar (loin)</a:t>
              </a:r>
              <a:endParaRPr lang="en-US" sz="1000">
                <a:latin typeface="Arial" charset="0"/>
              </a:endParaRPr>
            </a:p>
          </p:txBody>
        </p:sp>
        <p:sp>
          <p:nvSpPr>
            <p:cNvPr id="14368" name="Rectangle 31"/>
            <p:cNvSpPr>
              <a:spLocks noChangeAspect="1" noChangeArrowheads="1"/>
            </p:cNvSpPr>
            <p:nvPr/>
          </p:nvSpPr>
          <p:spPr bwMode="auto">
            <a:xfrm>
              <a:off x="3199" y="2235"/>
              <a:ext cx="5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Sacral</a:t>
              </a:r>
            </a:p>
            <a:p>
              <a:pPr eaLnBrk="1" hangingPunct="1"/>
              <a:r>
                <a:rPr lang="en-US" sz="1000">
                  <a:solidFill>
                    <a:srgbClr val="000000"/>
                  </a:solidFill>
                  <a:latin typeface="Arial" charset="0"/>
                </a:rPr>
                <a:t>(between hips)</a:t>
              </a:r>
              <a:endParaRPr lang="en-US" sz="1000">
                <a:latin typeface="Arial" charset="0"/>
              </a:endParaRPr>
            </a:p>
          </p:txBody>
        </p:sp>
        <p:sp>
          <p:nvSpPr>
            <p:cNvPr id="14369" name="Rectangle 32"/>
            <p:cNvSpPr>
              <a:spLocks noChangeAspect="1" noChangeArrowheads="1"/>
            </p:cNvSpPr>
            <p:nvPr/>
          </p:nvSpPr>
          <p:spPr bwMode="auto">
            <a:xfrm>
              <a:off x="3199" y="2586"/>
              <a:ext cx="63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Gluteal (buttock)</a:t>
              </a:r>
              <a:endParaRPr lang="en-US" sz="1000">
                <a:latin typeface="Arial" charset="0"/>
              </a:endParaRPr>
            </a:p>
          </p:txBody>
        </p:sp>
        <p:sp>
          <p:nvSpPr>
            <p:cNvPr id="14370" name="Rectangle 33"/>
            <p:cNvSpPr>
              <a:spLocks noChangeAspect="1" noChangeArrowheads="1"/>
            </p:cNvSpPr>
            <p:nvPr/>
          </p:nvSpPr>
          <p:spPr bwMode="auto">
            <a:xfrm>
              <a:off x="3199" y="273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Perineal</a:t>
              </a:r>
            </a:p>
            <a:p>
              <a:pPr eaLnBrk="1" hangingPunct="1"/>
              <a:r>
                <a:rPr lang="en-US" sz="1000">
                  <a:solidFill>
                    <a:srgbClr val="000000"/>
                  </a:solidFill>
                  <a:latin typeface="Arial" charset="0"/>
                </a:rPr>
                <a:t>(region between</a:t>
              </a:r>
              <a:endParaRPr lang="en-US" sz="1000">
                <a:latin typeface="Arial" charset="0"/>
              </a:endParaRPr>
            </a:p>
            <a:p>
              <a:pPr eaLnBrk="1" hangingPunct="1"/>
              <a:r>
                <a:rPr lang="en-US" sz="1000">
                  <a:solidFill>
                    <a:srgbClr val="000000"/>
                  </a:solidFill>
                  <a:latin typeface="Arial" charset="0"/>
                </a:rPr>
                <a:t>the anus and </a:t>
              </a:r>
              <a:endParaRPr lang="en-US" sz="1000">
                <a:latin typeface="Arial" charset="0"/>
              </a:endParaRPr>
            </a:p>
            <a:p>
              <a:pPr eaLnBrk="1" hangingPunct="1"/>
              <a:r>
                <a:rPr lang="en-US" sz="1000">
                  <a:solidFill>
                    <a:srgbClr val="000000"/>
                  </a:solidFill>
                  <a:latin typeface="Arial" charset="0"/>
                </a:rPr>
                <a:t>external genitalia)</a:t>
              </a:r>
              <a:endParaRPr lang="en-US" sz="1000">
                <a:latin typeface="Arial" charset="0"/>
              </a:endParaRPr>
            </a:p>
          </p:txBody>
        </p:sp>
        <p:sp>
          <p:nvSpPr>
            <p:cNvPr id="14371" name="Rectangle 34"/>
            <p:cNvSpPr>
              <a:spLocks noChangeAspect="1" noChangeArrowheads="1"/>
            </p:cNvSpPr>
            <p:nvPr/>
          </p:nvSpPr>
          <p:spPr bwMode="auto">
            <a:xfrm>
              <a:off x="3199" y="3128"/>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Femoral (thigh)</a:t>
              </a:r>
              <a:endParaRPr lang="en-US" sz="1000">
                <a:latin typeface="Arial" charset="0"/>
              </a:endParaRPr>
            </a:p>
          </p:txBody>
        </p:sp>
        <p:sp>
          <p:nvSpPr>
            <p:cNvPr id="14372" name="Rectangle 35"/>
            <p:cNvSpPr>
              <a:spLocks noChangeAspect="1" noChangeArrowheads="1"/>
            </p:cNvSpPr>
            <p:nvPr/>
          </p:nvSpPr>
          <p:spPr bwMode="auto">
            <a:xfrm>
              <a:off x="3199" y="3248"/>
              <a:ext cx="5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Popliteal</a:t>
              </a:r>
            </a:p>
            <a:p>
              <a:pPr eaLnBrk="1" hangingPunct="1"/>
              <a:r>
                <a:rPr lang="en-US" sz="1000">
                  <a:solidFill>
                    <a:srgbClr val="000000"/>
                  </a:solidFill>
                  <a:latin typeface="Arial" charset="0"/>
                </a:rPr>
                <a:t>(back of knee)</a:t>
              </a:r>
              <a:endParaRPr lang="en-US" sz="1000">
                <a:latin typeface="Arial" charset="0"/>
              </a:endParaRPr>
            </a:p>
          </p:txBody>
        </p:sp>
        <p:sp>
          <p:nvSpPr>
            <p:cNvPr id="14373" name="Rectangle 36"/>
            <p:cNvSpPr>
              <a:spLocks noChangeAspect="1" noChangeArrowheads="1"/>
            </p:cNvSpPr>
            <p:nvPr/>
          </p:nvSpPr>
          <p:spPr bwMode="auto">
            <a:xfrm>
              <a:off x="3199" y="3471"/>
              <a:ext cx="4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Sural (calf)</a:t>
              </a:r>
              <a:endParaRPr lang="en-US" sz="1000">
                <a:latin typeface="Arial" charset="0"/>
              </a:endParaRPr>
            </a:p>
          </p:txBody>
        </p:sp>
        <p:sp>
          <p:nvSpPr>
            <p:cNvPr id="14374" name="Rectangle 37"/>
            <p:cNvSpPr>
              <a:spLocks noChangeAspect="1" noChangeArrowheads="1"/>
            </p:cNvSpPr>
            <p:nvPr/>
          </p:nvSpPr>
          <p:spPr bwMode="auto">
            <a:xfrm>
              <a:off x="3199" y="3590"/>
              <a:ext cx="60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Calcaneal (heel)</a:t>
              </a:r>
              <a:endParaRPr lang="en-US" sz="1000">
                <a:latin typeface="Arial" charset="0"/>
              </a:endParaRPr>
            </a:p>
          </p:txBody>
        </p:sp>
        <p:sp>
          <p:nvSpPr>
            <p:cNvPr id="14375" name="Rectangle 38"/>
            <p:cNvSpPr>
              <a:spLocks noChangeAspect="1" noChangeArrowheads="1"/>
            </p:cNvSpPr>
            <p:nvPr/>
          </p:nvSpPr>
          <p:spPr bwMode="auto">
            <a:xfrm>
              <a:off x="3199" y="3716"/>
              <a:ext cx="5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Plantar (sole)</a:t>
              </a:r>
              <a:endParaRPr lang="en-US" sz="1000">
                <a:latin typeface="Arial" charset="0"/>
              </a:endParaRPr>
            </a:p>
          </p:txBody>
        </p:sp>
        <p:sp>
          <p:nvSpPr>
            <p:cNvPr id="14376" name="Rectangle 39"/>
            <p:cNvSpPr>
              <a:spLocks noChangeAspect="1" noChangeArrowheads="1"/>
            </p:cNvSpPr>
            <p:nvPr/>
          </p:nvSpPr>
          <p:spPr bwMode="auto">
            <a:xfrm>
              <a:off x="1546" y="2314"/>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Manus</a:t>
              </a:r>
            </a:p>
            <a:p>
              <a:pPr eaLnBrk="1" hangingPunct="1"/>
              <a:r>
                <a:rPr lang="en-US" sz="1000">
                  <a:solidFill>
                    <a:srgbClr val="000000"/>
                  </a:solidFill>
                  <a:latin typeface="Arial" charset="0"/>
                </a:rPr>
                <a:t>(hand)</a:t>
              </a:r>
              <a:endParaRPr lang="en-US" sz="1000">
                <a:latin typeface="Arial" charset="0"/>
              </a:endParaRPr>
            </a:p>
          </p:txBody>
        </p:sp>
        <p:sp>
          <p:nvSpPr>
            <p:cNvPr id="14377" name="Rectangle 40"/>
            <p:cNvSpPr>
              <a:spLocks noChangeAspect="1" noChangeArrowheads="1"/>
            </p:cNvSpPr>
            <p:nvPr/>
          </p:nvSpPr>
          <p:spPr bwMode="auto">
            <a:xfrm>
              <a:off x="1560" y="1667"/>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000">
                  <a:solidFill>
                    <a:srgbClr val="000000"/>
                  </a:solidFill>
                  <a:latin typeface="Arial" charset="0"/>
                </a:rPr>
                <a:t>Upper</a:t>
              </a:r>
            </a:p>
            <a:p>
              <a:pPr eaLnBrk="1" hangingPunct="1"/>
              <a:r>
                <a:rPr lang="en-US" sz="1000">
                  <a:solidFill>
                    <a:srgbClr val="000000"/>
                  </a:solidFill>
                  <a:latin typeface="Arial" charset="0"/>
                </a:rPr>
                <a:t>extremity</a:t>
              </a:r>
              <a:endParaRPr lang="en-US" sz="1000">
                <a:latin typeface="Arial" charset="0"/>
              </a:endParaRPr>
            </a:p>
          </p:txBody>
        </p:sp>
        <p:sp>
          <p:nvSpPr>
            <p:cNvPr id="14378" name="Rectangle 41"/>
            <p:cNvSpPr>
              <a:spLocks noChangeAspect="1" noChangeArrowheads="1"/>
            </p:cNvSpPr>
            <p:nvPr/>
          </p:nvSpPr>
          <p:spPr bwMode="auto">
            <a:xfrm>
              <a:off x="1928" y="809"/>
              <a:ext cx="3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Cephalic</a:t>
              </a:r>
            </a:p>
            <a:p>
              <a:pPr eaLnBrk="1" hangingPunct="1"/>
              <a:r>
                <a:rPr lang="en-US" sz="1000">
                  <a:solidFill>
                    <a:srgbClr val="000000"/>
                  </a:solidFill>
                  <a:latin typeface="Arial" charset="0"/>
                </a:rPr>
                <a:t>(head)</a:t>
              </a:r>
              <a:endParaRPr lang="en-US" sz="1000">
                <a:latin typeface="Arial" charset="0"/>
              </a:endParaRPr>
            </a:p>
          </p:txBody>
        </p:sp>
        <p:sp>
          <p:nvSpPr>
            <p:cNvPr id="14379" name="Rectangle 42"/>
            <p:cNvSpPr>
              <a:spLocks noChangeAspect="1" noChangeArrowheads="1"/>
            </p:cNvSpPr>
            <p:nvPr/>
          </p:nvSpPr>
          <p:spPr bwMode="auto">
            <a:xfrm>
              <a:off x="1767" y="2991"/>
              <a:ext cx="3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Lower</a:t>
              </a:r>
            </a:p>
            <a:p>
              <a:pPr eaLnBrk="1" hangingPunct="1"/>
              <a:r>
                <a:rPr lang="en-US" sz="1000">
                  <a:solidFill>
                    <a:srgbClr val="000000"/>
                  </a:solidFill>
                  <a:latin typeface="Arial" charset="0"/>
                </a:rPr>
                <a:t>extremity</a:t>
              </a:r>
              <a:endParaRPr lang="en-US" sz="1000">
                <a:latin typeface="Arial" charset="0"/>
              </a:endParaRPr>
            </a:p>
          </p:txBody>
        </p:sp>
        <p:sp>
          <p:nvSpPr>
            <p:cNvPr id="14380" name="Rectangle 43"/>
            <p:cNvSpPr>
              <a:spLocks noChangeAspect="1" noChangeArrowheads="1"/>
            </p:cNvSpPr>
            <p:nvPr/>
          </p:nvSpPr>
          <p:spPr bwMode="auto">
            <a:xfrm>
              <a:off x="2317" y="3885"/>
              <a:ext cx="4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a:solidFill>
                    <a:srgbClr val="000000"/>
                  </a:solidFill>
                  <a:latin typeface="Arial" charset="0"/>
                </a:rPr>
                <a:t>(b) Posterior</a:t>
              </a:r>
              <a:endParaRPr lang="en-US" sz="1000">
                <a:latin typeface="Arial" charset="0"/>
              </a:endParaRPr>
            </a:p>
          </p:txBody>
        </p:sp>
        <p:grpSp>
          <p:nvGrpSpPr>
            <p:cNvPr id="14381" name="Group 44"/>
            <p:cNvGrpSpPr>
              <a:grpSpLocks noChangeAspect="1"/>
            </p:cNvGrpSpPr>
            <p:nvPr/>
          </p:nvGrpSpPr>
          <p:grpSpPr bwMode="auto">
            <a:xfrm>
              <a:off x="2266" y="655"/>
              <a:ext cx="92" cy="411"/>
              <a:chOff x="2663" y="0"/>
              <a:chExt cx="136" cy="605"/>
            </a:xfrm>
          </p:grpSpPr>
          <p:sp>
            <p:nvSpPr>
              <p:cNvPr id="14398" name="Line 45"/>
              <p:cNvSpPr>
                <a:spLocks noChangeAspect="1" noChangeShapeType="1"/>
              </p:cNvSpPr>
              <p:nvPr/>
            </p:nvSpPr>
            <p:spPr bwMode="auto">
              <a:xfrm flipH="1">
                <a:off x="2663" y="300"/>
                <a:ext cx="6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46"/>
              <p:cNvSpPr>
                <a:spLocks noChangeAspect="1" noChangeShapeType="1"/>
              </p:cNvSpPr>
              <p:nvPr/>
            </p:nvSpPr>
            <p:spPr bwMode="auto">
              <a:xfrm flipH="1">
                <a:off x="2735" y="0"/>
                <a:ext cx="6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47"/>
              <p:cNvSpPr>
                <a:spLocks noChangeAspect="1" noChangeShapeType="1"/>
              </p:cNvSpPr>
              <p:nvPr/>
            </p:nvSpPr>
            <p:spPr bwMode="auto">
              <a:xfrm flipH="1">
                <a:off x="2731" y="604"/>
                <a:ext cx="6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48"/>
              <p:cNvSpPr>
                <a:spLocks noChangeAspect="1" noChangeShapeType="1"/>
              </p:cNvSpPr>
              <p:nvPr/>
            </p:nvSpPr>
            <p:spPr bwMode="auto">
              <a:xfrm>
                <a:off x="2732" y="0"/>
                <a:ext cx="0" cy="60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382" name="Group 49"/>
            <p:cNvGrpSpPr>
              <a:grpSpLocks noChangeAspect="1"/>
            </p:cNvGrpSpPr>
            <p:nvPr/>
          </p:nvGrpSpPr>
          <p:grpSpPr bwMode="auto">
            <a:xfrm>
              <a:off x="1813" y="1237"/>
              <a:ext cx="181" cy="958"/>
              <a:chOff x="1949" y="1142"/>
              <a:chExt cx="226" cy="1197"/>
            </a:xfrm>
          </p:grpSpPr>
          <p:sp>
            <p:nvSpPr>
              <p:cNvPr id="14394" name="Line 50"/>
              <p:cNvSpPr>
                <a:spLocks noChangeAspect="1" noChangeShapeType="1"/>
              </p:cNvSpPr>
              <p:nvPr/>
            </p:nvSpPr>
            <p:spPr bwMode="auto">
              <a:xfrm flipH="1">
                <a:off x="1949" y="1736"/>
                <a:ext cx="165"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Line 51"/>
              <p:cNvSpPr>
                <a:spLocks noChangeAspect="1" noChangeShapeType="1"/>
              </p:cNvSpPr>
              <p:nvPr/>
            </p:nvSpPr>
            <p:spPr bwMode="auto">
              <a:xfrm flipH="1">
                <a:off x="2120" y="1142"/>
                <a:ext cx="55"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6" name="Line 52"/>
              <p:cNvSpPr>
                <a:spLocks noChangeAspect="1" noChangeShapeType="1"/>
              </p:cNvSpPr>
              <p:nvPr/>
            </p:nvSpPr>
            <p:spPr bwMode="auto">
              <a:xfrm flipH="1">
                <a:off x="2117" y="2337"/>
                <a:ext cx="55"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53"/>
              <p:cNvSpPr>
                <a:spLocks noChangeAspect="1" noChangeShapeType="1"/>
              </p:cNvSpPr>
              <p:nvPr/>
            </p:nvSpPr>
            <p:spPr bwMode="auto">
              <a:xfrm>
                <a:off x="2118" y="1142"/>
                <a:ext cx="0" cy="119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383" name="Group 54"/>
            <p:cNvGrpSpPr>
              <a:grpSpLocks noChangeAspect="1"/>
            </p:cNvGrpSpPr>
            <p:nvPr/>
          </p:nvGrpSpPr>
          <p:grpSpPr bwMode="auto">
            <a:xfrm>
              <a:off x="2012" y="2297"/>
              <a:ext cx="205" cy="1503"/>
              <a:chOff x="2198" y="2467"/>
              <a:chExt cx="256" cy="1879"/>
            </a:xfrm>
          </p:grpSpPr>
          <p:sp>
            <p:nvSpPr>
              <p:cNvPr id="14390" name="Line 55"/>
              <p:cNvSpPr>
                <a:spLocks noChangeAspect="1" noChangeShapeType="1"/>
              </p:cNvSpPr>
              <p:nvPr/>
            </p:nvSpPr>
            <p:spPr bwMode="auto">
              <a:xfrm flipH="1" flipV="1">
                <a:off x="2198" y="3399"/>
                <a:ext cx="19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Line 56"/>
              <p:cNvSpPr>
                <a:spLocks noChangeAspect="1" noChangeShapeType="1"/>
              </p:cNvSpPr>
              <p:nvPr/>
            </p:nvSpPr>
            <p:spPr bwMode="auto">
              <a:xfrm flipH="1">
                <a:off x="2396" y="2469"/>
                <a:ext cx="5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57"/>
              <p:cNvSpPr>
                <a:spLocks noChangeAspect="1" noChangeShapeType="1"/>
              </p:cNvSpPr>
              <p:nvPr/>
            </p:nvSpPr>
            <p:spPr bwMode="auto">
              <a:xfrm flipH="1">
                <a:off x="2395" y="4344"/>
                <a:ext cx="56"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58"/>
              <p:cNvSpPr>
                <a:spLocks noChangeAspect="1" noChangeShapeType="1"/>
              </p:cNvSpPr>
              <p:nvPr/>
            </p:nvSpPr>
            <p:spPr bwMode="auto">
              <a:xfrm>
                <a:off x="2397" y="2467"/>
                <a:ext cx="0" cy="187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384" name="Group 59"/>
            <p:cNvGrpSpPr>
              <a:grpSpLocks noChangeAspect="1"/>
            </p:cNvGrpSpPr>
            <p:nvPr/>
          </p:nvGrpSpPr>
          <p:grpSpPr bwMode="auto">
            <a:xfrm>
              <a:off x="1814" y="2213"/>
              <a:ext cx="93" cy="314"/>
              <a:chOff x="2663" y="0"/>
              <a:chExt cx="136" cy="605"/>
            </a:xfrm>
          </p:grpSpPr>
          <p:sp>
            <p:nvSpPr>
              <p:cNvPr id="14386" name="Line 60"/>
              <p:cNvSpPr>
                <a:spLocks noChangeAspect="1" noChangeShapeType="1"/>
              </p:cNvSpPr>
              <p:nvPr/>
            </p:nvSpPr>
            <p:spPr bwMode="auto">
              <a:xfrm flipH="1">
                <a:off x="2663" y="300"/>
                <a:ext cx="6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7" name="Line 61"/>
              <p:cNvSpPr>
                <a:spLocks noChangeAspect="1" noChangeShapeType="1"/>
              </p:cNvSpPr>
              <p:nvPr/>
            </p:nvSpPr>
            <p:spPr bwMode="auto">
              <a:xfrm flipH="1">
                <a:off x="2735" y="0"/>
                <a:ext cx="6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62"/>
              <p:cNvSpPr>
                <a:spLocks noChangeAspect="1" noChangeShapeType="1"/>
              </p:cNvSpPr>
              <p:nvPr/>
            </p:nvSpPr>
            <p:spPr bwMode="auto">
              <a:xfrm flipH="1">
                <a:off x="2731" y="604"/>
                <a:ext cx="6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63"/>
              <p:cNvSpPr>
                <a:spLocks noChangeAspect="1" noChangeShapeType="1"/>
              </p:cNvSpPr>
              <p:nvPr/>
            </p:nvSpPr>
            <p:spPr bwMode="auto">
              <a:xfrm>
                <a:off x="2732" y="0"/>
                <a:ext cx="0" cy="60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4385" name="Freeform 64"/>
            <p:cNvSpPr>
              <a:spLocks noChangeAspect="1"/>
            </p:cNvSpPr>
            <p:nvPr/>
          </p:nvSpPr>
          <p:spPr bwMode="auto">
            <a:xfrm>
              <a:off x="2750" y="1739"/>
              <a:ext cx="423" cy="33"/>
            </a:xfrm>
            <a:custGeom>
              <a:avLst/>
              <a:gdLst>
                <a:gd name="T0" fmla="*/ 356 w 448"/>
                <a:gd name="T1" fmla="*/ 36 h 32"/>
                <a:gd name="T2" fmla="*/ 293 w 448"/>
                <a:gd name="T3" fmla="*/ 36 h 32"/>
                <a:gd name="T4" fmla="*/ 0 w 448"/>
                <a:gd name="T5" fmla="*/ 0 h 32"/>
                <a:gd name="T6" fmla="*/ 0 60000 65536"/>
                <a:gd name="T7" fmla="*/ 0 60000 65536"/>
                <a:gd name="T8" fmla="*/ 0 60000 65536"/>
                <a:gd name="T9" fmla="*/ 0 w 448"/>
                <a:gd name="T10" fmla="*/ 0 h 32"/>
                <a:gd name="T11" fmla="*/ 448 w 448"/>
                <a:gd name="T12" fmla="*/ 32 h 32"/>
              </a:gdLst>
              <a:ahLst/>
              <a:cxnLst>
                <a:cxn ang="T6">
                  <a:pos x="T0" y="T1"/>
                </a:cxn>
                <a:cxn ang="T7">
                  <a:pos x="T2" y="T3"/>
                </a:cxn>
                <a:cxn ang="T8">
                  <a:pos x="T4" y="T5"/>
                </a:cxn>
              </a:cxnLst>
              <a:rect l="T9" t="T10" r="T11" b="T12"/>
              <a:pathLst>
                <a:path w="448" h="32">
                  <a:moveTo>
                    <a:pt x="448" y="32"/>
                  </a:moveTo>
                  <a:lnTo>
                    <a:pt x="368" y="32"/>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85299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452</Words>
  <Application>Microsoft Office PowerPoint</Application>
  <PresentationFormat>On-screen Show (4:3)</PresentationFormat>
  <Paragraphs>107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Col. Z. Magruder High School Honors Human Anatomy and Physiology Summer Introduction Packet</vt:lpstr>
      <vt:lpstr>Welcome to Honors Human Anatomy and Physiology! I look forward to working and learning with you about the structure and function of the most amazing machine known; the human body. This introductory packet will get you started on your journey by introducing the language of anatomy. Please complete the accompanying assigned lab packet activities and have them ready for evaluation on our first day of class. If you know another student taking A and P with you this year,  I encourage you to work on this packet with them. Team and group learning is a very successful strategy in Anatomy and Physiology.   Our Anatomy and Physiology class here at Magruder High School is comprehensive and challenging. In addition, my expectations for you as well as myself are high. I will teach you Human A and P along with techniques to better process  and comprehend complex concepts.  I also plan to  improve your preparation for the many difficult assessments you will face in this class and  throughout your academic careers.    I can’t wait to start our journey. Until then, enjoy your summer!  Steven M. Newman DDS, MS Col. Z. Magruder High School Honors Human Anatomy and Physiology/Biology/ESOL Biology Adjunct Faculty: Montgomery College</vt:lpstr>
      <vt:lpstr>      Anatomical Position</vt:lpstr>
      <vt:lpstr>PowerPoint Presentation</vt:lpstr>
      <vt:lpstr>PowerPoint Presentation</vt:lpstr>
      <vt:lpstr>Regional Terms:  Anterior View</vt:lpstr>
      <vt:lpstr>Regional Terms:  Posterior View</vt:lpstr>
    </vt:vector>
  </TitlesOfParts>
  <Company>MCPS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 Z. Magruder High School Honors Human Anatomy and Physiology Summer Introduction Packet</dc:title>
  <dc:creator>Administrator</dc:creator>
  <cp:lastModifiedBy>Administrator</cp:lastModifiedBy>
  <cp:revision>16</cp:revision>
  <cp:lastPrinted>2014-05-28T16:36:26Z</cp:lastPrinted>
  <dcterms:created xsi:type="dcterms:W3CDTF">2013-05-23T10:12:44Z</dcterms:created>
  <dcterms:modified xsi:type="dcterms:W3CDTF">2014-05-28T16:57:35Z</dcterms:modified>
</cp:coreProperties>
</file>