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6" r:id="rId4"/>
    <p:sldMasterId id="214748367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6858000" cx="12192000"/>
  <p:notesSz cx="6858000" cy="9144000"/>
  <p:embeddedFontLst>
    <p:embeddedFont>
      <p:font typeface="Nixie One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CEA90420-2BAC-4528-9AD8-E5BDFD1F4D0C}">
  <a:tblStyle styleId="{CEA90420-2BAC-4528-9AD8-E5BDFD1F4D0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NixieOn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" lvl="0" marL="241300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La Escuela Primaria Rolling Terrace será un sitio nuevo de Inmersión de Doble Vía (español e inglés) empezando con las clases de kindergarten y primer grado en 2018-19.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Shape 206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% LEP incluye todos los niveles de competencia - no quiere decir que no hablan inglés, sino que no han alcanzado el nivel suficiente para su grado</a:t>
            </a:r>
            <a:endParaRPr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Planificación</a:t>
            </a:r>
            <a:r>
              <a:rPr lang="en-US"/>
              <a:t> cada Quarto - en </a:t>
            </a:r>
            <a:r>
              <a:rPr lang="en-US"/>
              <a:t>colaboración</a:t>
            </a:r>
            <a:r>
              <a:rPr lang="en-US"/>
              <a:t> con otros maestros de las 4 otras escuelas de TWI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RTES ya tiene en lugar unos procesos de apoyo para los estudiantes actuales, estructuras y recursos y aquellos se van a seguir</a:t>
            </a:r>
            <a:endParaRPr/>
          </a:p>
        </p:txBody>
      </p:sp>
      <p:sp>
        <p:nvSpPr>
          <p:cNvPr id="294" name="Shape 294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Shape 301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Hay que notar que la </a:t>
            </a:r>
            <a:r>
              <a:rPr lang="en-US"/>
              <a:t>instrucción</a:t>
            </a:r>
            <a:r>
              <a:rPr lang="en-US"/>
              <a:t> del contenido no se repite en el otro idioma; sino que los maestros tienen que colaborar para asegurar que los </a:t>
            </a:r>
            <a:r>
              <a:rPr lang="en-US"/>
              <a:t>niños</a:t>
            </a:r>
            <a:r>
              <a:rPr lang="en-US"/>
              <a:t> conecten el aprendizaje de un idioma al otro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 </a:t>
            </a:r>
            <a:r>
              <a:rPr lang="en-US"/>
              <a:t>currículo</a:t>
            </a:r>
            <a:r>
              <a:rPr lang="en-US"/>
              <a:t> corresponde al </a:t>
            </a:r>
            <a:r>
              <a:rPr lang="en-US"/>
              <a:t>currículo</a:t>
            </a:r>
            <a:r>
              <a:rPr lang="en-US"/>
              <a:t> de MCPS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Los recursos incluyen la literatura </a:t>
            </a:r>
            <a:r>
              <a:rPr lang="en-US"/>
              <a:t>auténtica</a:t>
            </a:r>
            <a:r>
              <a:rPr lang="en-US"/>
              <a:t> en </a:t>
            </a:r>
            <a:r>
              <a:rPr lang="en-US"/>
              <a:t>español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 tarea </a:t>
            </a:r>
            <a:r>
              <a:rPr lang="en-US"/>
              <a:t>también</a:t>
            </a:r>
            <a:r>
              <a:rPr lang="en-US"/>
              <a:t> se </a:t>
            </a:r>
            <a:r>
              <a:rPr lang="en-US"/>
              <a:t>diseña</a:t>
            </a:r>
            <a:r>
              <a:rPr lang="en-US"/>
              <a:t> en </a:t>
            </a:r>
            <a:r>
              <a:rPr lang="en-US"/>
              <a:t>colaboración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Shape 309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Shape 316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Shape 323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Shape 330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Bilinguismo quiere decir que se puede hablar y escuchar (entender) los dos idiomas.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Biletrados  quiere decir que se puede leer y escribir en los dos idiomas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Las 4 areas de lenguaje</a:t>
            </a:r>
            <a:endParaRPr/>
          </a:p>
        </p:txBody>
      </p:sp>
      <p:sp>
        <p:nvSpPr>
          <p:cNvPr id="215" name="Shape 215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 idioma no toma el lugar de otro - se da </a:t>
            </a:r>
            <a:r>
              <a:rPr lang="en-US"/>
              <a:t>más</a:t>
            </a:r>
            <a:r>
              <a:rPr lang="en-US"/>
              <a:t> valor al idioma natal y la herencia cultural de todos los estudiantes - este modelo incorpora los esfuerzos de la comunidad Latina en Rolling Terrace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veces los padres de familia se preocupan, con la </a:t>
            </a:r>
            <a:r>
              <a:rPr lang="en-US"/>
              <a:t>instrucción</a:t>
            </a:r>
            <a:r>
              <a:rPr lang="en-US"/>
              <a:t> en </a:t>
            </a:r>
            <a:r>
              <a:rPr lang="en-US"/>
              <a:t>español</a:t>
            </a:r>
            <a:r>
              <a:rPr lang="en-US"/>
              <a:t>, cuando o como es que mi hijo va a aprender el </a:t>
            </a:r>
            <a:r>
              <a:rPr lang="en-US"/>
              <a:t>inglés</a:t>
            </a:r>
            <a:r>
              <a:rPr lang="en-US"/>
              <a:t>? Se va a atrasar en su aprendizaje del </a:t>
            </a:r>
            <a:r>
              <a:rPr lang="en-US"/>
              <a:t>inglés</a:t>
            </a:r>
            <a:r>
              <a:rPr lang="en-US"/>
              <a:t>? - </a:t>
            </a:r>
            <a:r>
              <a:rPr lang="en-US"/>
              <a:t>según</a:t>
            </a:r>
            <a:r>
              <a:rPr lang="en-US"/>
              <a:t> las investigaciones….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0800" lvl="0" marL="228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Los </a:t>
            </a:r>
            <a:r>
              <a:rPr lang="en-US" sz="1800"/>
              <a:t>bilingües</a:t>
            </a:r>
            <a:r>
              <a:rPr lang="en-US" sz="1800"/>
              <a:t> sobresalen otros estudiantes en:</a:t>
            </a:r>
            <a:endParaRPr sz="1800"/>
          </a:p>
          <a:p>
            <a:pPr indent="-342900" lvl="0" marL="457200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creatividad</a:t>
            </a:r>
            <a:endParaRPr sz="1800"/>
          </a:p>
          <a:p>
            <a:pPr indent="-3429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solucionar problemas</a:t>
            </a:r>
            <a:endParaRPr sz="1800"/>
          </a:p>
          <a:p>
            <a:pPr indent="-3429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flexibilidad mental</a:t>
            </a:r>
            <a:endParaRPr sz="1800"/>
          </a:p>
          <a:p>
            <a:pPr indent="-3429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conciencia metalinguistica</a:t>
            </a:r>
            <a:endParaRPr sz="1800"/>
          </a:p>
          <a:p>
            <a:pPr indent="-3429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función</a:t>
            </a:r>
            <a:r>
              <a:rPr lang="en-US" sz="1800"/>
              <a:t> ejecutiva</a:t>
            </a:r>
            <a:endParaRPr sz="1800"/>
          </a:p>
          <a:p>
            <a:pPr indent="-342900" lvl="1" marL="914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poner </a:t>
            </a:r>
            <a:r>
              <a:rPr lang="en-US" sz="1800"/>
              <a:t>atención</a:t>
            </a:r>
            <a:r>
              <a:rPr lang="en-US" sz="1800"/>
              <a:t> a los detalles</a:t>
            </a:r>
            <a:endParaRPr sz="1800"/>
          </a:p>
          <a:p>
            <a:pPr indent="-342900" lvl="1" marL="914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habilidad de ignorar las distracciones</a:t>
            </a:r>
            <a:endParaRPr sz="1800"/>
          </a:p>
          <a:p>
            <a:pPr indent="-342900" lvl="1" marL="914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cambiar entre tareas</a:t>
            </a:r>
            <a:endParaRPr sz="1800"/>
          </a:p>
          <a:p>
            <a:pPr indent="-342900" lvl="1" marL="914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memoria</a:t>
            </a:r>
            <a:endParaRPr sz="1800"/>
          </a:p>
          <a:p>
            <a:pPr indent="-342900" lvl="1" marL="914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manejar conflictos</a:t>
            </a:r>
            <a:endParaRPr sz="1800"/>
          </a:p>
          <a:p>
            <a:pPr indent="0" lvl="0" marL="0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proporción</a:t>
            </a:r>
            <a:r>
              <a:rPr lang="en-US"/>
              <a:t> de los estudiantes - la </a:t>
            </a:r>
            <a:r>
              <a:rPr lang="en-US"/>
              <a:t>población</a:t>
            </a:r>
            <a:r>
              <a:rPr lang="en-US"/>
              <a:t> de estudiantes en las otras escuelas TWI es muy parecida - por ejemplo, como se puede definir el idioma que mejor domina un estudiante </a:t>
            </a:r>
            <a:r>
              <a:rPr lang="en-US"/>
              <a:t>bilingüe</a:t>
            </a:r>
            <a:r>
              <a:rPr lang="en-US"/>
              <a:t>? Hay muchos estudiantes entrando a kindergarten que ya son </a:t>
            </a:r>
            <a:r>
              <a:rPr lang="en-US"/>
              <a:t>bilingües</a:t>
            </a:r>
            <a:endParaRPr/>
          </a:p>
        </p:txBody>
      </p:sp>
      <p:sp>
        <p:nvSpPr>
          <p:cNvPr id="241" name="Shape 24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arenR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Graphophonic - letters, sounds, how they are mapped on a page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arenR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Semantic - meaning of words and phrases/morphology = word parts that carry meaning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arenR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Syntactic - how words and phrases are put together to make meaning (ie La Casa Blanca) - word order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arenR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Pragmatic - social, cultural, historical context of language - social register (formal, informal)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Este modelo sirve mejor la poblacion de NUESTROS estudiantes, en la comunidad de Rolling Terrace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Shape 261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Preparamos por adelante, por ejemplo en la orientacion de Kindergarten los maestros colectaron </a:t>
            </a:r>
            <a:r>
              <a:rPr lang="en-US"/>
              <a:t>información</a:t>
            </a:r>
            <a:r>
              <a:rPr lang="en-US"/>
              <a:t> basica en las habilidades de los estudiantes en los dos idiomas para poder balancear las clases </a:t>
            </a:r>
            <a:endParaRPr/>
          </a:p>
        </p:txBody>
      </p:sp>
      <p:sp>
        <p:nvSpPr>
          <p:cNvPr id="270" name="Shape 270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Hablamos de la equidad - oportunidades para todos - asi que todos merecen el </a:t>
            </a:r>
            <a:r>
              <a:rPr lang="en-US"/>
              <a:t>acceso</a:t>
            </a:r>
            <a:r>
              <a:rPr lang="en-US"/>
              <a:t> a este programa, sin tener que buscar el proceso de la </a:t>
            </a:r>
            <a:r>
              <a:rPr lang="en-US"/>
              <a:t>lotería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COSA - tiene que demostrar una </a:t>
            </a:r>
            <a:r>
              <a:rPr lang="en-US"/>
              <a:t>privación</a:t>
            </a:r>
            <a:r>
              <a:rPr lang="en-US"/>
              <a:t> </a:t>
            </a:r>
            <a:endParaRPr/>
          </a:p>
        </p:txBody>
      </p:sp>
      <p:sp>
        <p:nvSpPr>
          <p:cNvPr id="280" name="Shape 280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ctrTitle"/>
          </p:nvPr>
        </p:nvSpPr>
        <p:spPr>
          <a:xfrm>
            <a:off x="1524000" y="1122363"/>
            <a:ext cx="9144000" cy="117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  <a:defRPr b="1" i="0" sz="6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1524000" y="3059113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  <a:defRPr b="1" i="0" sz="4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>
  <p:cSld name="TITLE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9612567" y="669600"/>
            <a:ext cx="274800" cy="27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1596633" y="-1070367"/>
            <a:ext cx="8998800" cy="8998800"/>
          </a:xfrm>
          <a:prstGeom prst="ellipse">
            <a:avLst/>
          </a:prstGeom>
          <a:noFill/>
          <a:ln cap="flat" cmpd="sng" w="9525">
            <a:solidFill>
              <a:srgbClr val="A1BE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 txBox="1"/>
          <p:nvPr>
            <p:ph type="ctrTitle"/>
          </p:nvPr>
        </p:nvSpPr>
        <p:spPr>
          <a:xfrm>
            <a:off x="3007233" y="2655767"/>
            <a:ext cx="6177600" cy="15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72" name="Shape 72"/>
          <p:cNvSpPr/>
          <p:nvPr/>
        </p:nvSpPr>
        <p:spPr>
          <a:xfrm>
            <a:off x="356733" y="-1182333"/>
            <a:ext cx="3129600" cy="3129600"/>
          </a:xfrm>
          <a:prstGeom prst="donut">
            <a:avLst>
              <a:gd fmla="val 29778" name="adj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11131833" y="3843167"/>
            <a:ext cx="1304700" cy="13047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3007233" y="722400"/>
            <a:ext cx="876900" cy="8769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9003667" y="4620133"/>
            <a:ext cx="3045600" cy="3045600"/>
          </a:xfrm>
          <a:prstGeom prst="donut">
            <a:avLst>
              <a:gd fmla="val 11909" name="adj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183700" y="4257600"/>
            <a:ext cx="876900" cy="8769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502067" y="5623033"/>
            <a:ext cx="1610400" cy="1610400"/>
          </a:xfrm>
          <a:prstGeom prst="donut">
            <a:avLst>
              <a:gd fmla="val 42915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10992833" y="3389267"/>
            <a:ext cx="406500" cy="406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10131700" y="-400333"/>
            <a:ext cx="1827600" cy="182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10992833" y="1070467"/>
            <a:ext cx="876900" cy="8769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285300" y="927867"/>
            <a:ext cx="1161900" cy="1161900"/>
          </a:xfrm>
          <a:prstGeom prst="ellipse">
            <a:avLst/>
          </a:prstGeom>
          <a:noFill/>
          <a:ln cap="flat" cmpd="sng" w="9525">
            <a:solidFill>
              <a:srgbClr val="00ACC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-162900" y="3911000"/>
            <a:ext cx="1569900" cy="1569900"/>
          </a:xfrm>
          <a:prstGeom prst="ellipse">
            <a:avLst/>
          </a:prstGeom>
          <a:noFill/>
          <a:ln cap="flat" cmpd="sng" w="9525">
            <a:solidFill>
              <a:srgbClr val="BBCD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10866767" y="944400"/>
            <a:ext cx="1128900" cy="1128900"/>
          </a:xfrm>
          <a:prstGeom prst="ellipse">
            <a:avLst/>
          </a:prstGeom>
          <a:noFill/>
          <a:ln cap="flat" cmpd="sng" w="9525">
            <a:solidFill>
              <a:srgbClr val="65BB4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1407100" y="5206100"/>
            <a:ext cx="274800" cy="27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0" y="6727600"/>
            <a:ext cx="12192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 txBox="1"/>
          <p:nvPr>
            <p:ph type="title"/>
          </p:nvPr>
        </p:nvSpPr>
        <p:spPr>
          <a:xfrm>
            <a:off x="415600" y="593367"/>
            <a:ext cx="11360700" cy="81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415600" y="1562133"/>
            <a:ext cx="11360700" cy="4529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31800" lvl="0" marL="457200" rtl="0">
              <a:spcBef>
                <a:spcPts val="1100"/>
              </a:spcBef>
              <a:spcAft>
                <a:spcPts val="0"/>
              </a:spcAft>
              <a:buSzPts val="3200"/>
              <a:buChar char="•"/>
              <a:defRPr/>
            </a:lvl1pPr>
            <a:lvl2pPr indent="-431800" lvl="1" marL="914400" rtl="0">
              <a:spcBef>
                <a:spcPts val="500"/>
              </a:spcBef>
              <a:spcAft>
                <a:spcPts val="0"/>
              </a:spcAft>
              <a:buSzPts val="3200"/>
              <a:buChar char="•"/>
              <a:defRPr/>
            </a:lvl2pPr>
            <a:lvl3pPr indent="-431800" lvl="2" marL="1371600" rtl="0">
              <a:spcBef>
                <a:spcPts val="500"/>
              </a:spcBef>
              <a:spcAft>
                <a:spcPts val="0"/>
              </a:spcAft>
              <a:buSzPts val="3200"/>
              <a:buChar char="•"/>
              <a:defRPr/>
            </a:lvl3pPr>
            <a:lvl4pPr indent="-431800" lvl="3" marL="1828800" rtl="0">
              <a:spcBef>
                <a:spcPts val="500"/>
              </a:spcBef>
              <a:spcAft>
                <a:spcPts val="0"/>
              </a:spcAft>
              <a:buSzPts val="3200"/>
              <a:buChar char="•"/>
              <a:defRPr/>
            </a:lvl4pPr>
            <a:lvl5pPr indent="-431800" lvl="4" marL="2286000" rtl="0">
              <a:spcBef>
                <a:spcPts val="500"/>
              </a:spcBef>
              <a:spcAft>
                <a:spcPts val="0"/>
              </a:spcAft>
              <a:buSzPts val="3200"/>
              <a:buChar char="•"/>
              <a:defRPr/>
            </a:lvl5pPr>
            <a:lvl6pPr indent="-349250" lvl="5" marL="2743200" rtl="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6pPr>
            <a:lvl7pPr indent="-349250" lvl="6" marL="3200400" rtl="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8pPr>
            <a:lvl9pPr indent="-349250" lvl="8" marL="4114800" rtl="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1596633" y="-1070367"/>
            <a:ext cx="8998800" cy="8998800"/>
          </a:xfrm>
          <a:prstGeom prst="ellipse">
            <a:avLst/>
          </a:prstGeom>
          <a:noFill/>
          <a:ln cap="flat" cmpd="sng" w="9525">
            <a:solidFill>
              <a:srgbClr val="A1BE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/>
        </p:nvSpPr>
        <p:spPr>
          <a:xfrm>
            <a:off x="11112600" y="5519500"/>
            <a:ext cx="566400" cy="5664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5744383" y="-1438200"/>
            <a:ext cx="3129600" cy="3129600"/>
          </a:xfrm>
          <a:prstGeom prst="donut">
            <a:avLst>
              <a:gd fmla="val 17100" name="adj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5397000" y="1073500"/>
            <a:ext cx="1398000" cy="13980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2507800" y="2560400"/>
            <a:ext cx="7176300" cy="277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31800" lvl="0" marL="457200" rtl="0" algn="ctr">
              <a:spcBef>
                <a:spcPts val="1100"/>
              </a:spcBef>
              <a:spcAft>
                <a:spcPts val="0"/>
              </a:spcAft>
              <a:buSzPts val="3200"/>
              <a:buChar char="•"/>
              <a:defRPr/>
            </a:lvl1pPr>
            <a:lvl2pPr indent="-431800" lvl="1" marL="914400" rtl="0" algn="ctr">
              <a:spcBef>
                <a:spcPts val="500"/>
              </a:spcBef>
              <a:spcAft>
                <a:spcPts val="0"/>
              </a:spcAft>
              <a:buSzPts val="3200"/>
              <a:buChar char="•"/>
              <a:defRPr/>
            </a:lvl2pPr>
            <a:lvl3pPr indent="-431800" lvl="2" marL="1371600" rtl="0" algn="ctr">
              <a:spcBef>
                <a:spcPts val="500"/>
              </a:spcBef>
              <a:spcAft>
                <a:spcPts val="0"/>
              </a:spcAft>
              <a:buSzPts val="3200"/>
              <a:buChar char="•"/>
              <a:defRPr/>
            </a:lvl3pPr>
            <a:lvl4pPr indent="-431800" lvl="3" marL="1828800" rtl="0" algn="ctr">
              <a:spcBef>
                <a:spcPts val="500"/>
              </a:spcBef>
              <a:spcAft>
                <a:spcPts val="0"/>
              </a:spcAft>
              <a:buSzPts val="3200"/>
              <a:buChar char="•"/>
              <a:defRPr/>
            </a:lvl4pPr>
            <a:lvl5pPr indent="-431800" lvl="4" marL="2286000" rtl="0" algn="ctr">
              <a:spcBef>
                <a:spcPts val="500"/>
              </a:spcBef>
              <a:spcAft>
                <a:spcPts val="0"/>
              </a:spcAft>
              <a:buSzPts val="3200"/>
              <a:buChar char="•"/>
              <a:defRPr/>
            </a:lvl5pPr>
            <a:lvl6pPr indent="-349250" lvl="5" marL="2743200" rtl="0" algn="ctr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6pPr>
            <a:lvl7pPr indent="-349250" lvl="6" marL="3200400" rtl="0" algn="ctr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7pPr>
            <a:lvl8pPr indent="-349250" lvl="7" marL="3657600" rtl="0" algn="ctr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8pPr>
            <a:lvl9pPr indent="-349250" lvl="8" marL="4114800" rtl="0" algn="ctr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/>
        </p:txBody>
      </p:sp>
      <p:sp>
        <p:nvSpPr>
          <p:cNvPr id="96" name="Shape 96"/>
          <p:cNvSpPr txBox="1"/>
          <p:nvPr/>
        </p:nvSpPr>
        <p:spPr>
          <a:xfrm>
            <a:off x="4791200" y="1041825"/>
            <a:ext cx="26097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128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305633" y="3984467"/>
            <a:ext cx="1070400" cy="10707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-589633" y="5333200"/>
            <a:ext cx="2261100" cy="2261100"/>
          </a:xfrm>
          <a:prstGeom prst="donut">
            <a:avLst>
              <a:gd fmla="val 10084" name="adj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1778700" y="-308967"/>
            <a:ext cx="2222400" cy="2222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734033" y="947067"/>
            <a:ext cx="642000" cy="642300"/>
          </a:xfrm>
          <a:prstGeom prst="donut">
            <a:avLst>
              <a:gd fmla="val 37274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1376033" y="5055267"/>
            <a:ext cx="406500" cy="406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1622733" y="1748433"/>
            <a:ext cx="406500" cy="4065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10325967" y="1964400"/>
            <a:ext cx="1398000" cy="13980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10734233" y="2722900"/>
            <a:ext cx="2026800" cy="2026800"/>
          </a:xfrm>
          <a:prstGeom prst="donut">
            <a:avLst>
              <a:gd fmla="val 5022" name="adj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10626367" y="4951800"/>
            <a:ext cx="797100" cy="797700"/>
          </a:xfrm>
          <a:prstGeom prst="donut">
            <a:avLst>
              <a:gd fmla="val 43984" name="adj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11478367" y="1589467"/>
            <a:ext cx="245700" cy="2457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_2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4077600" y="-393933"/>
            <a:ext cx="4036800" cy="4037100"/>
          </a:xfrm>
          <a:prstGeom prst="ellipse">
            <a:avLst/>
          </a:prstGeom>
          <a:noFill/>
          <a:ln cap="flat" cmpd="sng" w="9525">
            <a:solidFill>
              <a:srgbClr val="A1BE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 txBox="1"/>
          <p:nvPr>
            <p:ph type="ctrTitle"/>
          </p:nvPr>
        </p:nvSpPr>
        <p:spPr>
          <a:xfrm>
            <a:off x="2365000" y="3228733"/>
            <a:ext cx="7461900" cy="1546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10" name="Shape 110"/>
          <p:cNvSpPr txBox="1"/>
          <p:nvPr>
            <p:ph idx="1" type="subTitle"/>
          </p:nvPr>
        </p:nvSpPr>
        <p:spPr>
          <a:xfrm>
            <a:off x="2365000" y="4599539"/>
            <a:ext cx="7461900" cy="104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200"/>
              <a:buNone/>
              <a:defRPr b="1">
                <a:solidFill>
                  <a:srgbClr val="A1BECC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4000"/>
              <a:buNone/>
              <a:defRPr b="1" sz="4000">
                <a:solidFill>
                  <a:srgbClr val="A1BECC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4000"/>
              <a:buNone/>
              <a:defRPr b="1" sz="4000">
                <a:solidFill>
                  <a:srgbClr val="A1BECC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4000"/>
              <a:buNone/>
              <a:defRPr b="1" sz="4000">
                <a:solidFill>
                  <a:srgbClr val="A1BECC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4000"/>
              <a:buNone/>
              <a:defRPr b="1" sz="4000">
                <a:solidFill>
                  <a:srgbClr val="A1BECC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4000"/>
              <a:buNone/>
              <a:defRPr b="1" sz="4000">
                <a:solidFill>
                  <a:srgbClr val="A1BECC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4000"/>
              <a:buNone/>
              <a:defRPr b="1" sz="4000">
                <a:solidFill>
                  <a:srgbClr val="A1BECC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4000"/>
              <a:buNone/>
              <a:defRPr b="1" sz="4000">
                <a:solidFill>
                  <a:srgbClr val="A1BECC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4000"/>
              <a:buNone/>
              <a:defRPr b="1" sz="4000">
                <a:solidFill>
                  <a:srgbClr val="A1BECC"/>
                </a:solidFill>
              </a:defRPr>
            </a:lvl9pPr>
          </a:lstStyle>
          <a:p/>
        </p:txBody>
      </p:sp>
      <p:sp>
        <p:nvSpPr>
          <p:cNvPr id="111" name="Shape 111"/>
          <p:cNvSpPr/>
          <p:nvPr/>
        </p:nvSpPr>
        <p:spPr>
          <a:xfrm>
            <a:off x="1886050" y="5317633"/>
            <a:ext cx="274800" cy="27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10173533" y="3292833"/>
            <a:ext cx="3129600" cy="3129600"/>
          </a:xfrm>
          <a:prstGeom prst="donut">
            <a:avLst>
              <a:gd fmla="val 29778" name="adj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502067" y="1518933"/>
            <a:ext cx="1304700" cy="13047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9653700" y="6216933"/>
            <a:ext cx="876900" cy="8769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308233" y="-762267"/>
            <a:ext cx="3045600" cy="3045600"/>
          </a:xfrm>
          <a:prstGeom prst="donut">
            <a:avLst>
              <a:gd fmla="val 11909" name="adj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10010167" y="1223300"/>
            <a:ext cx="876900" cy="8769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10754567" y="-393933"/>
            <a:ext cx="1610400" cy="1610400"/>
          </a:xfrm>
          <a:prstGeom prst="donut">
            <a:avLst>
              <a:gd fmla="val 42915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1889600" y="2736867"/>
            <a:ext cx="406500" cy="406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240667" y="5364333"/>
            <a:ext cx="1827600" cy="182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328062" y="4487395"/>
            <a:ext cx="608100" cy="6081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9429767" y="5992967"/>
            <a:ext cx="1324800" cy="1324500"/>
          </a:xfrm>
          <a:prstGeom prst="ellipse">
            <a:avLst/>
          </a:prstGeom>
          <a:noFill/>
          <a:ln cap="flat" cmpd="sng" w="9525">
            <a:solidFill>
              <a:srgbClr val="00ACC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9827000" y="1040133"/>
            <a:ext cx="1243200" cy="1243200"/>
          </a:xfrm>
          <a:prstGeom prst="ellipse">
            <a:avLst/>
          </a:prstGeom>
          <a:noFill/>
          <a:ln cap="flat" cmpd="sng" w="9525">
            <a:solidFill>
              <a:srgbClr val="BBCD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240667" y="4400000"/>
            <a:ext cx="782400" cy="782400"/>
          </a:xfrm>
          <a:prstGeom prst="ellipse">
            <a:avLst/>
          </a:prstGeom>
          <a:noFill/>
          <a:ln cap="flat" cmpd="sng" w="9525">
            <a:solidFill>
              <a:srgbClr val="65BB4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10311167" y="623067"/>
            <a:ext cx="274800" cy="27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797567" y="-272933"/>
            <a:ext cx="2066700" cy="2066700"/>
          </a:xfrm>
          <a:prstGeom prst="ellipse">
            <a:avLst/>
          </a:prstGeom>
          <a:noFill/>
          <a:ln cap="flat" cmpd="sng" w="9525">
            <a:solidFill>
              <a:srgbClr val="E8004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 rtl="0">
              <a:spcBef>
                <a:spcPts val="1100"/>
              </a:spcBef>
              <a:spcAft>
                <a:spcPts val="0"/>
              </a:spcAft>
              <a:buSzPts val="1600"/>
              <a:buChar char="•"/>
              <a:defRPr sz="1600"/>
            </a:lvl1pPr>
            <a:lvl2pPr indent="-330200" lvl="1" marL="9144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30200" lvl="2" marL="13716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_HEADER_1">
  <p:cSld name="SECTION_HEADER_1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9250" lvl="0" marL="457200" rtl="0">
              <a:spcBef>
                <a:spcPts val="1100"/>
              </a:spcBef>
              <a:spcAft>
                <a:spcPts val="0"/>
              </a:spcAft>
              <a:buSzPts val="1900"/>
              <a:buChar char="•"/>
              <a:defRPr sz="1900"/>
            </a:lvl1pPr>
            <a:lvl2pPr indent="-330200" lvl="1" marL="9144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30200" lvl="2" marL="13716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136" name="Shape 136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9250" lvl="0" marL="457200" rtl="0">
              <a:spcBef>
                <a:spcPts val="1100"/>
              </a:spcBef>
              <a:spcAft>
                <a:spcPts val="0"/>
              </a:spcAft>
              <a:buSzPts val="1900"/>
              <a:buChar char="•"/>
              <a:defRPr sz="1900"/>
            </a:lvl1pPr>
            <a:lvl2pPr indent="-330200" lvl="1" marL="9144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30200" lvl="2" marL="13716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137" name="Shape 13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ctrTitle"/>
          </p:nvPr>
        </p:nvSpPr>
        <p:spPr>
          <a:xfrm>
            <a:off x="1524000" y="1122363"/>
            <a:ext cx="9144000" cy="117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  <a:defRPr b="1" i="0" sz="6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45" name="Shape 145"/>
          <p:cNvSpPr txBox="1"/>
          <p:nvPr>
            <p:ph idx="1" type="subTitle"/>
          </p:nvPr>
        </p:nvSpPr>
        <p:spPr>
          <a:xfrm>
            <a:off x="1524000" y="3059113"/>
            <a:ext cx="9144000" cy="16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1" type="ftr"/>
          </p:nvPr>
        </p:nvSpPr>
        <p:spPr>
          <a:xfrm>
            <a:off x="4038600" y="6356350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2" type="sldNum"/>
          </p:nvPr>
        </p:nvSpPr>
        <p:spPr>
          <a:xfrm>
            <a:off x="86106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  <a:defRPr b="1" i="0" sz="4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1" type="ftr"/>
          </p:nvPr>
        </p:nvSpPr>
        <p:spPr>
          <a:xfrm>
            <a:off x="4038600" y="6356350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2" type="sldNum"/>
          </p:nvPr>
        </p:nvSpPr>
        <p:spPr>
          <a:xfrm>
            <a:off x="86106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  <a:defRPr b="1" i="0" sz="4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831850" y="1709738"/>
            <a:ext cx="10515600" cy="28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  <a:defRPr b="1" i="0" sz="5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831850" y="4589463"/>
            <a:ext cx="10515600" cy="15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1" type="ftr"/>
          </p:nvPr>
        </p:nvSpPr>
        <p:spPr>
          <a:xfrm>
            <a:off x="4038600" y="6356350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2" type="sldNum"/>
          </p:nvPr>
        </p:nvSpPr>
        <p:spPr>
          <a:xfrm>
            <a:off x="86106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  <a:defRPr b="1" i="0" sz="4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838200" y="1847942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11" type="ftr"/>
          </p:nvPr>
        </p:nvSpPr>
        <p:spPr>
          <a:xfrm>
            <a:off x="3567933" y="6356367"/>
            <a:ext cx="53488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12" type="sldNum"/>
          </p:nvPr>
        </p:nvSpPr>
        <p:spPr>
          <a:xfrm>
            <a:off x="10961767" y="6433533"/>
            <a:ext cx="942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4" name="Shape 164"/>
          <p:cNvCxnSpPr/>
          <p:nvPr/>
        </p:nvCxnSpPr>
        <p:spPr>
          <a:xfrm>
            <a:off x="838200" y="1371600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65" name="Shape 165"/>
          <p:cNvSpPr txBox="1"/>
          <p:nvPr/>
        </p:nvSpPr>
        <p:spPr>
          <a:xfrm>
            <a:off x="225033" y="6254733"/>
            <a:ext cx="3002400" cy="7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>
            <a:off x="0" y="6727600"/>
            <a:ext cx="12192000" cy="1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 txBox="1"/>
          <p:nvPr>
            <p:ph type="title"/>
          </p:nvPr>
        </p:nvSpPr>
        <p:spPr>
          <a:xfrm>
            <a:off x="415600" y="593367"/>
            <a:ext cx="11360800" cy="8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  <a:defRPr b="1" i="0" sz="4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415600" y="1562133"/>
            <a:ext cx="11360800" cy="45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Shape 170"/>
          <p:cNvSpPr txBox="1"/>
          <p:nvPr>
            <p:ph idx="12" type="sldNum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425" spcFirstLastPara="1" rIns="91425" wrap="square" tIns="45675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  <a:defRPr b="1" i="0" sz="4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73" name="Shape 173"/>
          <p:cNvSpPr txBox="1"/>
          <p:nvPr>
            <p:ph idx="11" type="ftr"/>
          </p:nvPr>
        </p:nvSpPr>
        <p:spPr>
          <a:xfrm>
            <a:off x="4038600" y="6356350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Shape 174"/>
          <p:cNvSpPr txBox="1"/>
          <p:nvPr>
            <p:ph idx="12" type="sldNum"/>
          </p:nvPr>
        </p:nvSpPr>
        <p:spPr>
          <a:xfrm>
            <a:off x="86106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839788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  <a:defRPr b="1" i="0" sz="4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839788" y="1681163"/>
            <a:ext cx="5158000" cy="8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Shape 178"/>
          <p:cNvSpPr txBox="1"/>
          <p:nvPr>
            <p:ph idx="2" type="body"/>
          </p:nvPr>
        </p:nvSpPr>
        <p:spPr>
          <a:xfrm>
            <a:off x="839788" y="2505075"/>
            <a:ext cx="5158000" cy="36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Shape 179"/>
          <p:cNvSpPr txBox="1"/>
          <p:nvPr>
            <p:ph idx="3" type="body"/>
          </p:nvPr>
        </p:nvSpPr>
        <p:spPr>
          <a:xfrm>
            <a:off x="6172200" y="1681163"/>
            <a:ext cx="5183200" cy="8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Shape 180"/>
          <p:cNvSpPr txBox="1"/>
          <p:nvPr>
            <p:ph idx="4" type="body"/>
          </p:nvPr>
        </p:nvSpPr>
        <p:spPr>
          <a:xfrm>
            <a:off x="6172200" y="2505075"/>
            <a:ext cx="5183200" cy="36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Shape 181"/>
          <p:cNvSpPr txBox="1"/>
          <p:nvPr>
            <p:ph idx="11" type="ftr"/>
          </p:nvPr>
        </p:nvSpPr>
        <p:spPr>
          <a:xfrm>
            <a:off x="4038600" y="6356350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Shape 182"/>
          <p:cNvSpPr txBox="1"/>
          <p:nvPr>
            <p:ph idx="12" type="sldNum"/>
          </p:nvPr>
        </p:nvSpPr>
        <p:spPr>
          <a:xfrm>
            <a:off x="86106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1" type="ftr"/>
          </p:nvPr>
        </p:nvSpPr>
        <p:spPr>
          <a:xfrm>
            <a:off x="4038600" y="6356350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" name="Shape 185"/>
          <p:cNvSpPr txBox="1"/>
          <p:nvPr>
            <p:ph idx="12" type="sldNum"/>
          </p:nvPr>
        </p:nvSpPr>
        <p:spPr>
          <a:xfrm>
            <a:off x="86106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839788" y="457200"/>
            <a:ext cx="3932000" cy="16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  <a:defRPr b="1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5183188" y="987425"/>
            <a:ext cx="6172400" cy="48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Shape 189"/>
          <p:cNvSpPr txBox="1"/>
          <p:nvPr>
            <p:ph idx="2" type="body"/>
          </p:nvPr>
        </p:nvSpPr>
        <p:spPr>
          <a:xfrm>
            <a:off x="839788" y="2057400"/>
            <a:ext cx="3932000" cy="38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Shape 190"/>
          <p:cNvSpPr txBox="1"/>
          <p:nvPr>
            <p:ph idx="11" type="ftr"/>
          </p:nvPr>
        </p:nvSpPr>
        <p:spPr>
          <a:xfrm>
            <a:off x="4038600" y="6356350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Shape 191"/>
          <p:cNvSpPr txBox="1"/>
          <p:nvPr>
            <p:ph idx="12" type="sldNum"/>
          </p:nvPr>
        </p:nvSpPr>
        <p:spPr>
          <a:xfrm>
            <a:off x="86106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839788" y="457200"/>
            <a:ext cx="3932000" cy="16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  <a:defRPr b="1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94" name="Shape 194"/>
          <p:cNvSpPr/>
          <p:nvPr>
            <p:ph idx="2" type="pic"/>
          </p:nvPr>
        </p:nvSpPr>
        <p:spPr>
          <a:xfrm>
            <a:off x="5183188" y="987425"/>
            <a:ext cx="6172400" cy="48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839788" y="2057400"/>
            <a:ext cx="3932000" cy="38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Shape 196"/>
          <p:cNvSpPr txBox="1"/>
          <p:nvPr>
            <p:ph idx="11" type="ftr"/>
          </p:nvPr>
        </p:nvSpPr>
        <p:spPr>
          <a:xfrm>
            <a:off x="4038600" y="6356350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Shape 197"/>
          <p:cNvSpPr txBox="1"/>
          <p:nvPr>
            <p:ph idx="12" type="sldNum"/>
          </p:nvPr>
        </p:nvSpPr>
        <p:spPr>
          <a:xfrm>
            <a:off x="86106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 rot="5400000">
            <a:off x="7133400" y="1956725"/>
            <a:ext cx="5812000" cy="26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  <a:defRPr b="1" i="0" sz="4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 rot="5400000">
            <a:off x="1799300" y="-596075"/>
            <a:ext cx="5812000" cy="77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1" name="Shape 201"/>
          <p:cNvSpPr txBox="1"/>
          <p:nvPr>
            <p:ph idx="11" type="ftr"/>
          </p:nvPr>
        </p:nvSpPr>
        <p:spPr>
          <a:xfrm>
            <a:off x="4038600" y="6356350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2" name="Shape 202"/>
          <p:cNvSpPr txBox="1"/>
          <p:nvPr>
            <p:ph idx="12" type="sldNum"/>
          </p:nvPr>
        </p:nvSpPr>
        <p:spPr>
          <a:xfrm>
            <a:off x="86106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  <a:defRPr b="1" i="0" sz="5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831850" y="4589463"/>
            <a:ext cx="105156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  <a:defRPr b="1" i="0" sz="4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5" name="Shape 35"/>
          <p:cNvCxnSpPr/>
          <p:nvPr/>
        </p:nvCxnSpPr>
        <p:spPr>
          <a:xfrm>
            <a:off x="838200" y="1371600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  <a:defRPr b="1" i="0" sz="4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839788" y="1681163"/>
            <a:ext cx="51576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839788" y="2505075"/>
            <a:ext cx="5157600" cy="3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6172200" y="2505075"/>
            <a:ext cx="5183100" cy="3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  <a:defRPr b="1" i="0" sz="4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839788" y="457200"/>
            <a:ext cx="3932400" cy="15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  <a:defRPr b="1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5183188" y="987425"/>
            <a:ext cx="61719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x="839788" y="2057400"/>
            <a:ext cx="39324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839788" y="457200"/>
            <a:ext cx="3932400" cy="15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  <a:defRPr b="1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59" name="Shape 59"/>
          <p:cNvSpPr/>
          <p:nvPr>
            <p:ph idx="2" type="pic"/>
          </p:nvPr>
        </p:nvSpPr>
        <p:spPr>
          <a:xfrm>
            <a:off x="5183188" y="987425"/>
            <a:ext cx="61719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839788" y="2057400"/>
            <a:ext cx="39324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8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  <a:defRPr b="1" i="0" sz="4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  <a:defRPr b="1" i="0" sz="4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1" type="ftr"/>
          </p:nvPr>
        </p:nvSpPr>
        <p:spPr>
          <a:xfrm>
            <a:off x="4038600" y="6356350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86106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youtu.be/PWlEFpdMWf8" TargetMode="External"/><Relationship Id="rId4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8.jpg"/><Relationship Id="rId5" Type="http://schemas.openxmlformats.org/officeDocument/2006/relationships/image" Target="../media/image4.jpg"/><Relationship Id="rId6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/>
        </p:nvSpPr>
        <p:spPr>
          <a:xfrm>
            <a:off x="723100" y="9302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09" name="Shape 209"/>
          <p:cNvSpPr txBox="1"/>
          <p:nvPr>
            <p:ph type="title"/>
          </p:nvPr>
        </p:nvSpPr>
        <p:spPr>
          <a:xfrm>
            <a:off x="723100" y="386800"/>
            <a:ext cx="11132700" cy="147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Programa de </a:t>
            </a:r>
            <a:r>
              <a:rPr lang="en-US" sz="4000"/>
              <a:t>Inmersión</a:t>
            </a:r>
            <a:r>
              <a:rPr lang="en-US" sz="4000"/>
              <a:t> de Doble </a:t>
            </a:r>
            <a:r>
              <a:rPr lang="en-US" sz="4000"/>
              <a:t>Vía</a:t>
            </a:r>
            <a:endParaRPr sz="3000"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Rolling Terrace Elementary School</a:t>
            </a:r>
            <a:endParaRPr sz="3600"/>
          </a:p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2055600" y="4122100"/>
            <a:ext cx="8080800" cy="19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" lvl="0" marL="24130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-38100" lvl="0" marL="241300" algn="ctr">
              <a:spcBef>
                <a:spcPts val="1100"/>
              </a:spcBef>
              <a:spcAft>
                <a:spcPts val="0"/>
              </a:spcAft>
              <a:buNone/>
            </a:pPr>
            <a:r>
              <a:rPr b="1" lang="en-US" sz="2000"/>
              <a:t>Christine Miller</a:t>
            </a:r>
            <a:endParaRPr b="1" sz="2000"/>
          </a:p>
          <a:p>
            <a:pPr indent="-38100" lvl="0" marL="241300" algn="ctr">
              <a:spcBef>
                <a:spcPts val="1100"/>
              </a:spcBef>
              <a:spcAft>
                <a:spcPts val="0"/>
              </a:spcAft>
              <a:buNone/>
            </a:pPr>
            <a:r>
              <a:rPr b="1" lang="en-US" sz="2000"/>
              <a:t>Supervisor, ESOL e </a:t>
            </a:r>
            <a:r>
              <a:rPr b="1" lang="en-US" sz="2000"/>
              <a:t>Inmersión</a:t>
            </a:r>
            <a:r>
              <a:rPr b="1" lang="en-US" sz="2000"/>
              <a:t> de Doble </a:t>
            </a:r>
            <a:r>
              <a:rPr b="1" lang="en-US" sz="2000"/>
              <a:t>Vía</a:t>
            </a:r>
            <a:endParaRPr b="1" sz="2000"/>
          </a:p>
          <a:p>
            <a:pPr indent="0" lvl="0" marL="0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multicultural" id="211" name="Shape 21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9325" y="1860400"/>
            <a:ext cx="2573350" cy="257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x="838200" y="365125"/>
            <a:ext cx="10811400" cy="1325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Inmersión</a:t>
            </a:r>
            <a:r>
              <a:rPr lang="en-US" sz="3200"/>
              <a:t> de Doble </a:t>
            </a:r>
            <a:r>
              <a:rPr lang="en-US" sz="3200"/>
              <a:t>Vía</a:t>
            </a:r>
            <a:endParaRPr sz="32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/>
              <a:t>Clase de Kindergarten actual (Grado 1 en el </a:t>
            </a:r>
            <a:r>
              <a:rPr b="0" lang="en-US" sz="2800"/>
              <a:t>próximo</a:t>
            </a:r>
            <a:r>
              <a:rPr b="0" lang="en-US" sz="2800"/>
              <a:t> </a:t>
            </a:r>
            <a:r>
              <a:rPr b="0" lang="en-US" sz="2800"/>
              <a:t>año</a:t>
            </a:r>
            <a:r>
              <a:rPr b="0" lang="en-US" sz="2800"/>
              <a:t>)</a:t>
            </a:r>
            <a:endParaRPr b="0" sz="2800"/>
          </a:p>
        </p:txBody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838200" y="1825633"/>
            <a:ext cx="4921200" cy="4351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400" u="sng"/>
              <a:t>Etnicidad</a:t>
            </a:r>
            <a:r>
              <a:rPr lang="en-US" sz="2400" u="sng"/>
              <a:t>:</a:t>
            </a:r>
            <a:endParaRPr sz="2400" u="sng"/>
          </a:p>
          <a:p>
            <a:pPr indent="0" lvl="0" marL="0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400"/>
              <a:t>12</a:t>
            </a:r>
            <a:r>
              <a:rPr lang="en-US" sz="2400"/>
              <a:t>% Afroamericano</a:t>
            </a:r>
            <a:endParaRPr sz="2400"/>
          </a:p>
          <a:p>
            <a:pPr indent="0" lvl="0" marL="0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400"/>
              <a:t>2% Asiatico</a:t>
            </a:r>
            <a:endParaRPr sz="2400"/>
          </a:p>
          <a:p>
            <a:pPr indent="0" lvl="0" marL="0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400"/>
              <a:t>14% Blanco</a:t>
            </a:r>
            <a:endParaRPr sz="2400"/>
          </a:p>
          <a:p>
            <a:pPr indent="0" lvl="0" marL="0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400"/>
              <a:t>69% Hispano</a:t>
            </a:r>
            <a:endParaRPr sz="2400"/>
          </a:p>
          <a:p>
            <a:pPr indent="0" lvl="0" marL="0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400"/>
              <a:t>3% Multirracial</a:t>
            </a:r>
            <a:endParaRPr sz="2400"/>
          </a:p>
        </p:txBody>
      </p:sp>
      <p:sp>
        <p:nvSpPr>
          <p:cNvPr id="290" name="Shape 290"/>
          <p:cNvSpPr txBox="1"/>
          <p:nvPr/>
        </p:nvSpPr>
        <p:spPr>
          <a:xfrm>
            <a:off x="6125567" y="1930908"/>
            <a:ext cx="4978500" cy="3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latin typeface="Verdana"/>
                <a:ea typeface="Verdana"/>
                <a:cs typeface="Verdana"/>
                <a:sym typeface="Verdana"/>
              </a:rPr>
              <a:t>Otras </a:t>
            </a:r>
            <a:r>
              <a:rPr lang="en-US" sz="2400" u="sng">
                <a:latin typeface="Verdana"/>
                <a:ea typeface="Verdana"/>
                <a:cs typeface="Verdana"/>
                <a:sym typeface="Verdana"/>
              </a:rPr>
              <a:t>características</a:t>
            </a:r>
            <a:r>
              <a:rPr lang="en-US" sz="2400" u="sng">
                <a:latin typeface="Verdana"/>
                <a:ea typeface="Verdana"/>
                <a:cs typeface="Verdana"/>
                <a:sym typeface="Verdana"/>
              </a:rPr>
              <a:t>:</a:t>
            </a:r>
            <a:endParaRPr sz="2400" u="sng">
              <a:latin typeface="Verdana"/>
              <a:ea typeface="Verdana"/>
              <a:cs typeface="Verdana"/>
              <a:sym typeface="Verdan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63</a:t>
            </a: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% LEP (aprendiendo </a:t>
            </a: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inglés</a:t>
            </a: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)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74% FARMS (bajos ingresos)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7% </a:t>
            </a: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Educación</a:t>
            </a: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 especial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x="283500" y="213850"/>
            <a:ext cx="116172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Ap</a:t>
            </a:r>
            <a:r>
              <a:rPr lang="en-US" sz="3600"/>
              <a:t>oyo para la </a:t>
            </a:r>
            <a:r>
              <a:rPr lang="en-US" sz="3600"/>
              <a:t>Implementación de</a:t>
            </a:r>
            <a:r>
              <a:rPr lang="en-US" sz="3600"/>
              <a:t> </a:t>
            </a:r>
            <a:r>
              <a:rPr lang="en-US" sz="3600"/>
              <a:t>Inmersión</a:t>
            </a:r>
            <a:r>
              <a:rPr lang="en-US" sz="3600"/>
              <a:t> de Doble </a:t>
            </a:r>
            <a:r>
              <a:rPr lang="en-US" sz="3600"/>
              <a:t>Vía</a:t>
            </a:r>
            <a:r>
              <a:rPr lang="en-US" sz="3600"/>
              <a:t> en Rolling Terrace</a:t>
            </a:r>
            <a:endParaRPr sz="3600"/>
          </a:p>
        </p:txBody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950650" y="1639850"/>
            <a:ext cx="10832400" cy="50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Apoyo de la oficina central </a:t>
            </a:r>
            <a:endParaRPr/>
          </a:p>
          <a:p>
            <a:pPr indent="-4318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Fondos para materiales y desarrollo profesional</a:t>
            </a:r>
            <a:endParaRPr/>
          </a:p>
          <a:p>
            <a:pPr indent="-4318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Se contrata el apoyo de expertos</a:t>
            </a:r>
            <a:endParaRPr/>
          </a:p>
          <a:p>
            <a:pPr indent="-4318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Grados y calificaciones distintas </a:t>
            </a:r>
            <a:endParaRPr/>
          </a:p>
          <a:p>
            <a:pPr indent="0" lvl="0" marL="0" rtl="0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" lvl="0" marL="241300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5" name="Shape 3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4075" y="514475"/>
            <a:ext cx="5540742" cy="566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type="title"/>
          </p:nvPr>
        </p:nvSpPr>
        <p:spPr>
          <a:xfrm>
            <a:off x="218525" y="365125"/>
            <a:ext cx="111354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/>
              <a:t>¿</a:t>
            </a:r>
            <a:r>
              <a:rPr lang="en-US" sz="3600"/>
              <a:t>Como se ve un dia tipico para estudiantes de TWI?</a:t>
            </a:r>
            <a:endParaRPr sz="3600"/>
          </a:p>
        </p:txBody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1033825" y="1825625"/>
            <a:ext cx="10582200" cy="46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Llegada al salón de la mañana (el inglés)</a:t>
            </a:r>
            <a:endParaRPr sz="2800"/>
          </a:p>
          <a:p>
            <a: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La instrucción del primer salón (lectura y </a:t>
            </a:r>
            <a:r>
              <a:rPr lang="en-US" sz="2800"/>
              <a:t>matemáticas</a:t>
            </a:r>
            <a:r>
              <a:rPr lang="en-US" sz="2800"/>
              <a:t>) </a:t>
            </a:r>
            <a:endParaRPr sz="2800"/>
          </a:p>
          <a:p>
            <a: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Recreo/almuerzo</a:t>
            </a:r>
            <a:endParaRPr sz="2800"/>
          </a:p>
          <a:p>
            <a: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Instrucción en el salón del otro idioma (español - lectura y ciencia)</a:t>
            </a:r>
            <a:endParaRPr sz="2800"/>
          </a:p>
          <a:p>
            <a: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Clases especiales</a:t>
            </a:r>
            <a:endParaRPr sz="2800"/>
          </a:p>
          <a:p>
            <a: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Salida</a:t>
            </a:r>
            <a:endParaRPr sz="2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x="268950" y="365125"/>
            <a:ext cx="117495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El impacto en la comunidad de la escuela - </a:t>
            </a:r>
            <a:r>
              <a:rPr lang="en-US" sz="3600"/>
              <a:t>además</a:t>
            </a:r>
            <a:r>
              <a:rPr lang="en-US" sz="3600"/>
              <a:t> de kindergarten y primer grado </a:t>
            </a:r>
            <a:endParaRPr sz="3600"/>
          </a:p>
        </p:txBody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831825" y="1927600"/>
            <a:ext cx="109692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El uso de </a:t>
            </a:r>
            <a:r>
              <a:rPr lang="en-US" sz="3000"/>
              <a:t>español</a:t>
            </a:r>
            <a:r>
              <a:rPr lang="en-US" sz="3000"/>
              <a:t> e </a:t>
            </a:r>
            <a:r>
              <a:rPr lang="en-US" sz="3000"/>
              <a:t>inglés</a:t>
            </a:r>
            <a:r>
              <a:rPr lang="en-US" sz="3000"/>
              <a:t> por todo el edificio</a:t>
            </a:r>
            <a:endParaRPr sz="3000"/>
          </a:p>
          <a:p>
            <a:pPr indent="-4191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Más</a:t>
            </a:r>
            <a:r>
              <a:rPr lang="en-US" sz="3000"/>
              <a:t> </a:t>
            </a:r>
            <a:r>
              <a:rPr lang="en-US" sz="3000"/>
              <a:t>involucración</a:t>
            </a:r>
            <a:r>
              <a:rPr lang="en-US" sz="3000"/>
              <a:t> de todas las familias en la escuela </a:t>
            </a:r>
            <a:endParaRPr sz="3000"/>
          </a:p>
          <a:p>
            <a:pPr indent="-4191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El idioma y la cultura del hogar se usa como un esfuerzo</a:t>
            </a:r>
            <a:endParaRPr sz="3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Como los padres de familia pueden ayudar</a:t>
            </a:r>
            <a:endParaRPr/>
          </a:p>
        </p:txBody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A</a:t>
            </a:r>
            <a:r>
              <a:rPr lang="en-US" sz="2800"/>
              <a:t>poyar a su </a:t>
            </a:r>
            <a:r>
              <a:rPr lang="en-US" sz="2800"/>
              <a:t>niño</a:t>
            </a:r>
            <a:r>
              <a:rPr lang="en-US" sz="2800"/>
              <a:t> en el idioma o los idiomas que usted conoce mejor</a:t>
            </a:r>
            <a:endParaRPr sz="2800"/>
          </a:p>
          <a:p>
            <a: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Ser una voz en la comunidad</a:t>
            </a:r>
            <a:endParaRPr sz="2800"/>
          </a:p>
          <a:p>
            <a: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Involucrarse en la escuela</a:t>
            </a:r>
            <a:endParaRPr sz="2800"/>
          </a:p>
          <a:p>
            <a: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Ser voluntarios en el </a:t>
            </a:r>
            <a:r>
              <a:rPr lang="en-US" sz="2800"/>
              <a:t>salón</a:t>
            </a:r>
            <a:endParaRPr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Comite Directivo </a:t>
            </a:r>
            <a:endParaRPr/>
          </a:p>
        </p:txBody>
      </p:sp>
      <p:sp>
        <p:nvSpPr>
          <p:cNvPr id="333" name="Shape 33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1100"/>
              </a:spcBef>
              <a:spcAft>
                <a:spcPts val="0"/>
              </a:spcAft>
              <a:buSzPts val="2400"/>
              <a:buFont typeface="Times New Roman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Dar sugerencias en las decisiones de la escuela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>
              <a:spcBef>
                <a:spcPts val="1100"/>
              </a:spcBef>
              <a:spcAft>
                <a:spcPts val="0"/>
              </a:spcAft>
              <a:buSzPts val="2400"/>
              <a:buFont typeface="Times New Roman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Incluye administradores, padres de familia y maestros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>
              <a:spcBef>
                <a:spcPts val="1100"/>
              </a:spcBef>
              <a:spcAft>
                <a:spcPts val="0"/>
              </a:spcAft>
              <a:buSzPts val="2400"/>
              <a:buFont typeface="Times New Roman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Primer entrenamiento con el Center for Applied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Linguistics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(CAL)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" lvl="0" marL="241300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201401" cy="6249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/>
          <p:nvPr/>
        </p:nvSpPr>
        <p:spPr>
          <a:xfrm>
            <a:off x="361122" y="306712"/>
            <a:ext cx="4108800" cy="30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cxnSp>
        <p:nvCxnSpPr>
          <p:cNvPr id="227" name="Shape 227"/>
          <p:cNvCxnSpPr/>
          <p:nvPr/>
        </p:nvCxnSpPr>
        <p:spPr>
          <a:xfrm>
            <a:off x="728133" y="1498600"/>
            <a:ext cx="1024128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8" name="Shape 2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800"/>
              <a:t>¿Por Qué Inmersión de Doble Vía?</a:t>
            </a: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(Thomas &amp; Collier)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1033825" y="1825625"/>
            <a:ext cx="10320000" cy="46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>
              <a:lnSpc>
                <a:spcPct val="200000"/>
              </a:lnSpc>
              <a:spcBef>
                <a:spcPts val="11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Mejor logro </a:t>
            </a:r>
            <a:r>
              <a:rPr lang="en-US"/>
              <a:t>académico</a:t>
            </a:r>
            <a:r>
              <a:rPr lang="en-US"/>
              <a:t> </a:t>
            </a:r>
            <a:endParaRPr/>
          </a:p>
          <a:p>
            <a:pPr indent="-4318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TWI cierra la brecha </a:t>
            </a:r>
            <a:r>
              <a:rPr lang="en-US"/>
              <a:t>académica</a:t>
            </a:r>
            <a:endParaRPr/>
          </a:p>
          <a:p>
            <a:pPr indent="-4318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Modelo de </a:t>
            </a:r>
            <a:r>
              <a:rPr lang="en-US"/>
              <a:t>instrucción</a:t>
            </a:r>
            <a:r>
              <a:rPr lang="en-US"/>
              <a:t> de “ESL”  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235325" y="365125"/>
            <a:ext cx="118839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Beneficios de ser </a:t>
            </a:r>
            <a:r>
              <a:rPr lang="en-US"/>
              <a:t>bilingüe</a:t>
            </a:r>
            <a:r>
              <a:rPr lang="en-US"/>
              <a:t> </a:t>
            </a:r>
            <a:endParaRPr/>
          </a:p>
        </p:txBody>
      </p:sp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8000" y="1284550"/>
            <a:ext cx="6525475" cy="489822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/>
          <p:nvPr/>
        </p:nvSpPr>
        <p:spPr>
          <a:xfrm rot="2126201">
            <a:off x="8402915" y="4003527"/>
            <a:ext cx="1681606" cy="775327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701100" y="1433500"/>
            <a:ext cx="27645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200000"/>
              </a:lnSpc>
              <a:spcBef>
                <a:spcPts val="1100"/>
              </a:spcBef>
              <a:spcAft>
                <a:spcPts val="0"/>
              </a:spcAft>
              <a:buSzPts val="2400"/>
              <a:buChar char="•"/>
            </a:pPr>
            <a:r>
              <a:rPr b="1" lang="en-US" sz="2400"/>
              <a:t>Académicos</a:t>
            </a:r>
            <a:endParaRPr b="1" sz="2400"/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 sz="2400"/>
              <a:t>Economicos</a:t>
            </a:r>
            <a:endParaRPr b="1" sz="2400"/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 sz="2400"/>
              <a:t>Sociales</a:t>
            </a:r>
            <a:endParaRPr b="1" sz="2400"/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 sz="2400"/>
              <a:t>Cognitivos</a:t>
            </a:r>
            <a:endParaRPr b="1" sz="2400"/>
          </a:p>
          <a:p>
            <a:pPr indent="0" lvl="0" marL="0" rtl="0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cxnSp>
        <p:nvCxnSpPr>
          <p:cNvPr id="244" name="Shape 244"/>
          <p:cNvCxnSpPr/>
          <p:nvPr/>
        </p:nvCxnSpPr>
        <p:spPr>
          <a:xfrm>
            <a:off x="728133" y="1498600"/>
            <a:ext cx="1024128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5" name="Shape 245"/>
          <p:cNvSpPr txBox="1"/>
          <p:nvPr>
            <p:ph type="title"/>
          </p:nvPr>
        </p:nvSpPr>
        <p:spPr>
          <a:xfrm>
            <a:off x="302550" y="365125"/>
            <a:ext cx="11665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/>
              <a:t>Características</a:t>
            </a:r>
            <a:r>
              <a:rPr i="0" lang="en-US" sz="4000" u="none" cap="none" strike="noStrike">
                <a:solidFill>
                  <a:schemeClr val="dk1"/>
                </a:solidFill>
              </a:rPr>
              <a:t> </a:t>
            </a:r>
            <a:r>
              <a:rPr lang="en-US" sz="4000"/>
              <a:t>Únicas </a:t>
            </a:r>
            <a:endParaRPr sz="4000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i="0" lang="en-US" sz="4000" u="none" cap="none" strike="noStrike">
                <a:solidFill>
                  <a:schemeClr val="dk1"/>
                </a:solidFill>
              </a:rPr>
              <a:t>de </a:t>
            </a:r>
            <a:r>
              <a:rPr lang="en-US" sz="4000"/>
              <a:t>Inmersión</a:t>
            </a:r>
            <a:r>
              <a:rPr i="0" lang="en-US" sz="4000" u="none" cap="none" strike="noStrike">
                <a:solidFill>
                  <a:schemeClr val="dk1"/>
                </a:solidFill>
              </a:rPr>
              <a:t> de Doble </a:t>
            </a:r>
            <a:r>
              <a:rPr lang="en-US" sz="4000"/>
              <a:t>Vía</a:t>
            </a:r>
            <a:r>
              <a:rPr i="0" lang="en-US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i="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1033825" y="1847775"/>
            <a:ext cx="10649400" cy="4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Incluye un balance de estudiantes de ambos idiomas</a:t>
            </a:r>
            <a:endParaRPr/>
          </a:p>
          <a:p>
            <a:pPr indent="-190500" lvl="1" marL="698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Lo “ideal” es 50% de estudiantes que hablan cada idioma; no </a:t>
            </a:r>
            <a:r>
              <a:rPr lang="en-US" sz="2400"/>
              <a:t>más</a:t>
            </a:r>
            <a:r>
              <a:rPr lang="en-US" sz="2400"/>
              <a:t> que ⅔ que hablan un idioma al ⅓ qu ehabla el otro (Guiding Principles for Dual Language Educatino, Third Edition)</a:t>
            </a:r>
            <a:endParaRPr sz="2400"/>
          </a:p>
          <a:p>
            <a:pPr indent="-228600" lvl="0" marL="228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Todos son modelos del primer idioma y todos aprenden otro idioma nuevo</a:t>
            </a:r>
            <a:endParaRPr/>
          </a:p>
          <a:p>
            <a:pPr indent="-228600" lvl="0" marL="228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Enfoque meta-linguistico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838200" y="329475"/>
            <a:ext cx="105156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Por ejemplo….</a:t>
            </a:r>
            <a:endParaRPr/>
          </a:p>
        </p:txBody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838200" y="1469125"/>
            <a:ext cx="10515600" cy="50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Cognados (presidente, president)</a:t>
            </a:r>
            <a:endParaRPr sz="2800"/>
          </a:p>
          <a:p>
            <a:pPr indent="-4064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Cognados Falsos (sopa, soap; arena, arena)</a:t>
            </a:r>
            <a:endParaRPr sz="2800"/>
          </a:p>
          <a:p>
            <a:pPr indent="0" lvl="0" marL="0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406400" lvl="0" marL="457200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Comparar y conectar los dos idiomas </a:t>
            </a:r>
            <a:endParaRPr sz="2800"/>
          </a:p>
          <a:p>
            <a:pPr indent="-4318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2800"/>
              <a:t>Ensenarles a los estudiantes usar “Meta-languaje”</a:t>
            </a:r>
            <a:endParaRPr sz="2800"/>
          </a:p>
        </p:txBody>
      </p:sp>
      <p:pic>
        <p:nvPicPr>
          <p:cNvPr id="254" name="Shape 254"/>
          <p:cNvPicPr preferRelativeResize="0"/>
          <p:nvPr/>
        </p:nvPicPr>
        <p:blipFill rotWithShape="1">
          <a:blip r:embed="rId3">
            <a:alphaModFix/>
          </a:blip>
          <a:srcRect b="12778" l="6651" r="13970" t="0"/>
          <a:stretch/>
        </p:blipFill>
        <p:spPr>
          <a:xfrm>
            <a:off x="838200" y="3316100"/>
            <a:ext cx="2269650" cy="124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/>
          <p:cNvPicPr preferRelativeResize="0"/>
          <p:nvPr/>
        </p:nvPicPr>
        <p:blipFill rotWithShape="1">
          <a:blip r:embed="rId4">
            <a:alphaModFix/>
          </a:blip>
          <a:srcRect b="19698" l="15197" r="16313" t="10522"/>
          <a:stretch/>
        </p:blipFill>
        <p:spPr>
          <a:xfrm>
            <a:off x="3260800" y="3237375"/>
            <a:ext cx="1956832" cy="132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1321" y="3341721"/>
            <a:ext cx="1796900" cy="119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59125" y="3169350"/>
            <a:ext cx="3259374" cy="183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cxnSp>
        <p:nvCxnSpPr>
          <p:cNvPr id="264" name="Shape 264"/>
          <p:cNvCxnSpPr/>
          <p:nvPr/>
        </p:nvCxnSpPr>
        <p:spPr>
          <a:xfrm>
            <a:off x="728133" y="1498600"/>
            <a:ext cx="1024128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5" name="Shape 265"/>
          <p:cNvSpPr txBox="1"/>
          <p:nvPr>
            <p:ph type="title"/>
          </p:nvPr>
        </p:nvSpPr>
        <p:spPr>
          <a:xfrm>
            <a:off x="386600" y="172900"/>
            <a:ext cx="11598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/>
              <a:t>Caracteristicas </a:t>
            </a:r>
            <a:r>
              <a:rPr i="0" lang="en-US" sz="4000" u="none" cap="none" strike="noStrike">
                <a:solidFill>
                  <a:schemeClr val="dk1"/>
                </a:solidFill>
              </a:rPr>
              <a:t>del Programa de </a:t>
            </a:r>
            <a:r>
              <a:rPr lang="en-US" sz="4000"/>
              <a:t>Inmersión</a:t>
            </a:r>
            <a:r>
              <a:rPr i="0" lang="en-US" sz="4000" u="none" cap="none" strike="noStrike">
                <a:solidFill>
                  <a:schemeClr val="dk1"/>
                </a:solidFill>
              </a:rPr>
              <a:t> de Doble </a:t>
            </a:r>
            <a:r>
              <a:rPr lang="en-US" sz="4000"/>
              <a:t>Vía</a:t>
            </a:r>
            <a:r>
              <a:rPr lang="en-US"/>
              <a:t> 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582275" y="1847775"/>
            <a:ext cx="10932600" cy="4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Se sostiene por lo menos por 6 años </a:t>
            </a:r>
            <a:endParaRPr b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Por lo menos 50% de la instrucción en el idioma compañero</a:t>
            </a:r>
            <a:endParaRPr b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La instrucción de lenguaje y lectura se sostiene en los dos idiomas</a:t>
            </a:r>
            <a:endParaRPr b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463150" y="365125"/>
            <a:ext cx="11240100" cy="112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Implementación en Rolling Terrace</a:t>
            </a:r>
            <a:endParaRPr/>
          </a:p>
        </p:txBody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" lvl="0" marL="241300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Shape 274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75" name="Shape 275"/>
          <p:cNvSpPr txBox="1"/>
          <p:nvPr/>
        </p:nvSpPr>
        <p:spPr>
          <a:xfrm>
            <a:off x="152400" y="152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graphicFrame>
        <p:nvGraphicFramePr>
          <p:cNvPr id="276" name="Shape 276"/>
          <p:cNvGraphicFramePr/>
          <p:nvPr/>
        </p:nvGraphicFramePr>
        <p:xfrm>
          <a:off x="1323975" y="2203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{CEA90420-2BAC-4528-9AD8-E5BDFD1F4D0C}</a:tableStyleId>
              </a:tblPr>
              <a:tblGrid>
                <a:gridCol w="1590675"/>
                <a:gridCol w="1590675"/>
                <a:gridCol w="1590675"/>
                <a:gridCol w="1590675"/>
                <a:gridCol w="1590675"/>
                <a:gridCol w="1590675"/>
              </a:tblGrid>
              <a:tr h="4476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2018-19</a:t>
                      </a:r>
                      <a:endParaRPr b="1" sz="22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95250" marL="95250">
                    <a:lnL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3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2019-20</a:t>
                      </a:r>
                      <a:endParaRPr b="1" sz="22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95250" marL="95250">
                    <a:lnL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3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2020-21</a:t>
                      </a:r>
                      <a:endParaRPr b="1" sz="22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95250" marL="95250">
                    <a:lnL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3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2021-22</a:t>
                      </a:r>
                      <a:endParaRPr b="1" sz="22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95250" marL="95250">
                    <a:lnL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3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2022-23</a:t>
                      </a:r>
                      <a:endParaRPr b="1" sz="22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95250" marL="95250">
                    <a:lnL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3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2023-24</a:t>
                      </a:r>
                      <a:endParaRPr b="1" sz="22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95250" marL="95250">
                    <a:lnL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3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7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K-1</a:t>
                      </a:r>
                      <a:endParaRPr sz="24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95250" marL="95250">
                    <a:lnL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3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K-2</a:t>
                      </a:r>
                      <a:endParaRPr sz="24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95250" marL="95250">
                    <a:lnL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3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K-3</a:t>
                      </a:r>
                      <a:endParaRPr sz="24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95250" marL="95250">
                    <a:lnL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3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K-4</a:t>
                      </a:r>
                      <a:endParaRPr sz="24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95250" marL="95250">
                    <a:lnL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3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K-5</a:t>
                      </a:r>
                      <a:endParaRPr sz="24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95250" marL="95250">
                    <a:lnL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3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K-5</a:t>
                      </a:r>
                      <a:endParaRPr sz="24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95250" marL="95250">
                    <a:lnL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3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type="title"/>
          </p:nvPr>
        </p:nvSpPr>
        <p:spPr>
          <a:xfrm>
            <a:off x="570025" y="365125"/>
            <a:ext cx="107838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TWI es el modelo</a:t>
            </a:r>
            <a:endParaRPr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para la escuela entera</a:t>
            </a:r>
            <a:endParaRPr/>
          </a:p>
        </p:txBody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>
              <a:spcBef>
                <a:spcPts val="11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Todos los estudiantes entrando en kindergarten </a:t>
            </a:r>
            <a:r>
              <a:rPr lang="en-US"/>
              <a:t>automáticamente</a:t>
            </a:r>
            <a:r>
              <a:rPr lang="en-US"/>
              <a:t> se inscriben, sin otra </a:t>
            </a:r>
            <a:r>
              <a:rPr lang="en-US"/>
              <a:t>aplicación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Solo para los estudiantes que viven en la comunidad</a:t>
            </a:r>
            <a:endParaRPr/>
          </a:p>
          <a:p>
            <a: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Salida del programa a </a:t>
            </a:r>
            <a:r>
              <a:rPr lang="en-US"/>
              <a:t>través</a:t>
            </a:r>
            <a:r>
              <a:rPr lang="en-US"/>
              <a:t> del proceso “COSA”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